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4"/>
  </p:notesMasterIdLst>
  <p:sldIdLst>
    <p:sldId id="256" r:id="rId2"/>
    <p:sldId id="257" r:id="rId3"/>
  </p:sldIdLst>
  <p:sldSz cx="9144000" cy="5143500" type="screen16x9"/>
  <p:notesSz cx="6797675" cy="9926638"/>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36" d="100"/>
          <a:sy n="136" d="100"/>
        </p:scale>
        <p:origin x="816" y="126"/>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1231290067" name="Espace réservé de l'en-tête 1"/>
          <p:cNvSpPr>
            <a:spLocks noGrp="1"/>
          </p:cNvSpPr>
          <p:nvPr>
            <p:ph type="hdr" sz="quarter"/>
          </p:nvPr>
        </p:nvSpPr>
        <p:spPr bwMode="auto">
          <a:xfrm>
            <a:off x="1" y="0"/>
            <a:ext cx="2945659" cy="496332"/>
          </a:xfrm>
          <a:prstGeom prst="rect">
            <a:avLst/>
          </a:prstGeom>
        </p:spPr>
        <p:txBody>
          <a:bodyPr vert="horz" lIns="91440" tIns="45720" rIns="91440" bIns="45720" rtlCol="0"/>
          <a:lstStyle>
            <a:lvl1pPr algn="l">
              <a:defRPr sz="1200">
                <a:latin typeface="Arial"/>
              </a:defRPr>
            </a:lvl1pPr>
          </a:lstStyle>
          <a:p>
            <a:pPr>
              <a:defRPr/>
            </a:pPr>
            <a:endParaRPr lang="fr-FR"/>
          </a:p>
        </p:txBody>
      </p:sp>
      <p:sp>
        <p:nvSpPr>
          <p:cNvPr id="12582709" name="Espace réservé de la date 2"/>
          <p:cNvSpPr>
            <a:spLocks noGrp="1"/>
          </p:cNvSpPr>
          <p:nvPr>
            <p:ph type="dt" idx="1"/>
          </p:nvPr>
        </p:nvSpPr>
        <p:spPr bwMode="auto">
          <a:xfrm>
            <a:off x="3850444" y="0"/>
            <a:ext cx="2945659" cy="496332"/>
          </a:xfrm>
          <a:prstGeom prst="rect">
            <a:avLst/>
          </a:prstGeom>
        </p:spPr>
        <p:txBody>
          <a:bodyPr vert="horz" lIns="91440" tIns="45720" rIns="91440" bIns="45720" rtlCol="0"/>
          <a:lstStyle>
            <a:lvl1pPr algn="r">
              <a:defRPr sz="1200">
                <a:latin typeface="Arial"/>
              </a:defRPr>
            </a:lvl1pPr>
          </a:lstStyle>
          <a:p>
            <a:pPr>
              <a:defRPr/>
            </a:pPr>
            <a:fld id="{D680E798-53FF-4C51-A981-953463752515}" type="datetimeFigureOut">
              <a:rPr lang="fr-FR"/>
              <a:t>27/08/2025</a:t>
            </a:fld>
            <a:endParaRPr lang="fr-FR"/>
          </a:p>
        </p:txBody>
      </p:sp>
      <p:sp>
        <p:nvSpPr>
          <p:cNvPr id="420387867" name="Espace réservé de l'image des diapositives 3"/>
          <p:cNvSpPr>
            <a:spLocks noGrp="1" noRot="1" noChangeAspect="1"/>
          </p:cNvSpPr>
          <p:nvPr>
            <p:ph type="sldImg" idx="2"/>
          </p:nvPr>
        </p:nvSpPr>
        <p:spPr bwMode="auto">
          <a:xfrm>
            <a:off x="90488" y="744538"/>
            <a:ext cx="6616700" cy="3722687"/>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1054808615" name="Espace réservé des commentaires 4"/>
          <p:cNvSpPr>
            <a:spLocks noGrp="1"/>
          </p:cNvSpPr>
          <p:nvPr>
            <p:ph type="body" sz="quarter" idx="3"/>
          </p:nvPr>
        </p:nvSpPr>
        <p:spPr bwMode="auto">
          <a:xfrm>
            <a:off x="679768" y="4715154"/>
            <a:ext cx="5438140" cy="4466987"/>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654133583" name="Espace réservé du pied de page 5"/>
          <p:cNvSpPr>
            <a:spLocks noGrp="1"/>
          </p:cNvSpPr>
          <p:nvPr>
            <p:ph type="ftr" sz="quarter" idx="4"/>
          </p:nvPr>
        </p:nvSpPr>
        <p:spPr bwMode="auto">
          <a:xfrm>
            <a:off x="1" y="9428584"/>
            <a:ext cx="2945659" cy="496332"/>
          </a:xfrm>
          <a:prstGeom prst="rect">
            <a:avLst/>
          </a:prstGeom>
        </p:spPr>
        <p:txBody>
          <a:bodyPr vert="horz" lIns="91440" tIns="45720" rIns="91440" bIns="45720" rtlCol="0" anchor="b"/>
          <a:lstStyle>
            <a:lvl1pPr algn="l">
              <a:defRPr sz="1200">
                <a:latin typeface="Arial"/>
              </a:defRPr>
            </a:lvl1pPr>
          </a:lstStyle>
          <a:p>
            <a:pPr>
              <a:defRPr/>
            </a:pPr>
            <a:endParaRPr lang="fr-FR"/>
          </a:p>
        </p:txBody>
      </p:sp>
      <p:sp>
        <p:nvSpPr>
          <p:cNvPr id="124930955" name="Espace réservé du numéro de diapositive 6"/>
          <p:cNvSpPr>
            <a:spLocks noGrp="1"/>
          </p:cNvSpPr>
          <p:nvPr>
            <p:ph type="sldNum" sz="quarter" idx="5"/>
          </p:nvPr>
        </p:nvSpPr>
        <p:spPr bwMode="auto">
          <a:xfrm>
            <a:off x="3850444" y="9428584"/>
            <a:ext cx="2945659" cy="496332"/>
          </a:xfrm>
          <a:prstGeom prst="rect">
            <a:avLst/>
          </a:prstGeom>
        </p:spPr>
        <p:txBody>
          <a:bodyPr vert="horz" lIns="91440" tIns="45720" rIns="91440" bIns="45720" rtlCol="0" anchor="b"/>
          <a:lstStyle>
            <a:lvl1pPr algn="r">
              <a:defRPr sz="1200">
                <a:latin typeface="Arial"/>
              </a:defRPr>
            </a:lvl1pPr>
          </a:lstStyle>
          <a:p>
            <a:pPr>
              <a:defRPr/>
            </a:pPr>
            <a:fld id="{1B06CD8F-B7ED-4A05-9FB1-A01CC0EF02CC}" type="slidenum">
              <a:rPr lang="fr-FR"/>
              <a:t>‹N°›</a:t>
            </a:fld>
            <a:endParaRPr lang="fr-F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Arial"/>
        <a:ea typeface="+mn-ea"/>
        <a:cs typeface="+mn-cs"/>
      </a:defRPr>
    </a:lvl1pPr>
    <a:lvl2pPr marL="457200" algn="l" defTabSz="914400">
      <a:defRPr sz="1200">
        <a:solidFill>
          <a:schemeClr val="tx1"/>
        </a:solidFill>
        <a:latin typeface="Arial"/>
        <a:ea typeface="+mn-ea"/>
        <a:cs typeface="+mn-cs"/>
      </a:defRPr>
    </a:lvl2pPr>
    <a:lvl3pPr marL="914400" algn="l" defTabSz="914400">
      <a:defRPr sz="1200">
        <a:solidFill>
          <a:schemeClr val="tx1"/>
        </a:solidFill>
        <a:latin typeface="Arial"/>
        <a:ea typeface="+mn-ea"/>
        <a:cs typeface="+mn-cs"/>
      </a:defRPr>
    </a:lvl3pPr>
    <a:lvl4pPr marL="1371600" algn="l" defTabSz="914400">
      <a:defRPr sz="1200">
        <a:solidFill>
          <a:schemeClr val="tx1"/>
        </a:solidFill>
        <a:latin typeface="Arial"/>
        <a:ea typeface="+mn-ea"/>
        <a:cs typeface="+mn-cs"/>
      </a:defRPr>
    </a:lvl4pPr>
    <a:lvl5pPr marL="1828800" algn="l" defTabSz="914400">
      <a:defRPr sz="1200">
        <a:solidFill>
          <a:schemeClr val="tx1"/>
        </a:solidFill>
        <a:latin typeface="Arial"/>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87B54DC-B521-6AB0-52B2-E3CBAA149D21}"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1EFC991-98A5-ACE3-6AE6-B47AC7DB9249}" type="slidenum">
              <a:rPr/>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Couverture">
    <p:spTree>
      <p:nvGrpSpPr>
        <p:cNvPr id="1" name=""/>
        <p:cNvGrpSpPr/>
        <p:nvPr/>
      </p:nvGrpSpPr>
      <p:grpSpPr bwMode="auto">
        <a:xfrm>
          <a:off x="0" y="0"/>
          <a:ext cx="0" cy="0"/>
          <a:chOff x="0" y="0"/>
          <a:chExt cx="0" cy="0"/>
        </a:xfrm>
      </p:grpSpPr>
      <p:pic>
        <p:nvPicPr>
          <p:cNvPr id="1585594975" name="Image 7"/>
          <p:cNvPicPr>
            <a:picLocks noChangeAspect="1"/>
          </p:cNvPicPr>
          <p:nvPr userDrawn="1"/>
        </p:nvPicPr>
        <p:blipFill>
          <a:blip r:embed="rId2"/>
          <a:stretch/>
        </p:blipFill>
        <p:spPr bwMode="auto">
          <a:xfrm>
            <a:off x="395536" y="480893"/>
            <a:ext cx="4336888" cy="2556340"/>
          </a:xfrm>
          <a:prstGeom prst="rect">
            <a:avLst/>
          </a:prstGeom>
        </p:spPr>
      </p:pic>
      <p:sp>
        <p:nvSpPr>
          <p:cNvPr id="1696581076"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08/02/23</a:t>
            </a:r>
            <a:endParaRPr/>
          </a:p>
        </p:txBody>
      </p:sp>
      <p:sp>
        <p:nvSpPr>
          <p:cNvPr id="780287975"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fld id="{10C140CD-8AED-46FF-A9A2-77308F3F39AE}" type="slidenum">
              <a:rPr lang="fr-FR"/>
              <a:t>‹N°›</a:t>
            </a:fld>
            <a:endParaRPr lang="fr-FR"/>
          </a:p>
        </p:txBody>
      </p:sp>
      <p:sp>
        <p:nvSpPr>
          <p:cNvPr id="210551534"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re et sous-titre">
    <p:spTree>
      <p:nvGrpSpPr>
        <p:cNvPr id="1" name=""/>
        <p:cNvGrpSpPr/>
        <p:nvPr/>
      </p:nvGrpSpPr>
      <p:grpSpPr bwMode="auto">
        <a:xfrm>
          <a:off x="0" y="0"/>
          <a:ext cx="0" cy="0"/>
          <a:chOff x="0" y="0"/>
          <a:chExt cx="0" cy="0"/>
        </a:xfrm>
      </p:grpSpPr>
      <p:pic>
        <p:nvPicPr>
          <p:cNvPr id="847970825" name="Image 8"/>
          <p:cNvPicPr>
            <a:picLocks noChangeAspect="1"/>
          </p:cNvPicPr>
          <p:nvPr userDrawn="1"/>
        </p:nvPicPr>
        <p:blipFill>
          <a:blip r:embed="rId2"/>
          <a:stretch/>
        </p:blipFill>
        <p:spPr bwMode="auto">
          <a:xfrm>
            <a:off x="180000" y="220892"/>
            <a:ext cx="2555976" cy="1506597"/>
          </a:xfrm>
          <a:prstGeom prst="rect">
            <a:avLst/>
          </a:prstGeom>
        </p:spPr>
      </p:pic>
      <p:sp>
        <p:nvSpPr>
          <p:cNvPr id="398915749"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sp>
        <p:nvSpPr>
          <p:cNvPr id="1900480463" name="Espace réservé de la date 1"/>
          <p:cNvSpPr>
            <a:spLocks noGrp="1"/>
          </p:cNvSpPr>
          <p:nvPr>
            <p:ph type="dt" sz="half" idx="10"/>
          </p:nvPr>
        </p:nvSpPr>
        <p:spPr bwMode="gray">
          <a:xfrm>
            <a:off x="7614000" y="4783500"/>
            <a:ext cx="1170000" cy="360000"/>
          </a:xfrm>
          <a:prstGeom prst="rect">
            <a:avLst/>
          </a:prstGeom>
        </p:spPr>
        <p:txBody>
          <a:bodyPr/>
          <a:lstStyle/>
          <a:p>
            <a:pPr algn="r">
              <a:defRPr/>
            </a:pPr>
            <a:r>
              <a:rPr lang="fr-FR" cap="all"/>
              <a:t>08/02/23</a:t>
            </a:r>
            <a:endParaRPr/>
          </a:p>
        </p:txBody>
      </p:sp>
      <p:sp>
        <p:nvSpPr>
          <p:cNvPr id="472834774" name="Espace réservé du numéro de diapositive 7"/>
          <p:cNvSpPr>
            <a:spLocks noGrp="1"/>
          </p:cNvSpPr>
          <p:nvPr>
            <p:ph type="sldNum" sz="quarter" idx="12"/>
          </p:nvPr>
        </p:nvSpPr>
        <p:spPr bwMode="gray">
          <a:xfrm>
            <a:off x="6264000" y="4783500"/>
            <a:ext cx="1350000" cy="360000"/>
          </a:xfrm>
          <a:prstGeom prst="rect">
            <a:avLst/>
          </a:prstGeom>
        </p:spPr>
        <p:txBody>
          <a:bodyPr/>
          <a:lstStyle/>
          <a:p>
            <a:pPr>
              <a:defRPr/>
            </a:pPr>
            <a:fld id="{733122C9-A0B9-462F-8757-0847AD287B63}" type="slidenum">
              <a:rPr lang="fr-FR"/>
              <a:t>‹N°›</a:t>
            </a:fld>
            <a:endParaRPr lang="fr-FR"/>
          </a:p>
        </p:txBody>
      </p:sp>
      <p:sp>
        <p:nvSpPr>
          <p:cNvPr id="1344170668"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a:lvl1pPr>
            <a:lvl2pPr marL="0" indent="0">
              <a:spcBef>
                <a:spcPts val="500"/>
              </a:spcBef>
              <a:spcAft>
                <a:spcPts val="0"/>
              </a:spcAft>
              <a:buNone/>
              <a:defRPr sz="1850"/>
            </a:lvl2pPr>
          </a:lstStyle>
          <a:p>
            <a:pPr lvl="0">
              <a:defRPr/>
            </a:pPr>
            <a:r>
              <a:rPr lang="fr-FR"/>
              <a:t>Titre</a:t>
            </a:r>
            <a:endParaRPr/>
          </a:p>
          <a:p>
            <a:pPr lvl="1">
              <a:defRPr/>
            </a:pPr>
            <a:r>
              <a:rPr lang="fr-FR"/>
              <a:t>Sous-titre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Sommaire">
    <p:spTree>
      <p:nvGrpSpPr>
        <p:cNvPr id="1" name=""/>
        <p:cNvGrpSpPr/>
        <p:nvPr/>
      </p:nvGrpSpPr>
      <p:grpSpPr bwMode="auto">
        <a:xfrm>
          <a:off x="0" y="0"/>
          <a:ext cx="0" cy="0"/>
          <a:chOff x="0" y="0"/>
          <a:chExt cx="0" cy="0"/>
        </a:xfrm>
      </p:grpSpPr>
      <p:sp>
        <p:nvSpPr>
          <p:cNvPr id="1098231442" name="Titre 1"/>
          <p:cNvSpPr>
            <a:spLocks noGrp="1"/>
          </p:cNvSpPr>
          <p:nvPr>
            <p:ph type="title" hasCustomPrompt="1"/>
          </p:nvPr>
        </p:nvSpPr>
        <p:spPr bwMode="gray">
          <a:xfrm>
            <a:off x="359999" y="900000"/>
            <a:ext cx="8424000" cy="720000"/>
          </a:xfrm>
        </p:spPr>
        <p:txBody>
          <a:bodyPr/>
          <a:lstStyle>
            <a:lvl1pPr>
              <a:defRPr/>
            </a:lvl1pPr>
          </a:lstStyle>
          <a:p>
            <a:pPr>
              <a:defRPr/>
            </a:pPr>
            <a:r>
              <a:rPr lang="fr-FR"/>
              <a:t>Titre</a:t>
            </a:r>
            <a:endParaRPr/>
          </a:p>
        </p:txBody>
      </p:sp>
      <p:sp>
        <p:nvSpPr>
          <p:cNvPr id="223691660" name="Espace réservé de la date 2"/>
          <p:cNvSpPr>
            <a:spLocks noGrp="1"/>
          </p:cNvSpPr>
          <p:nvPr>
            <p:ph type="dt" sz="half" idx="10"/>
          </p:nvPr>
        </p:nvSpPr>
        <p:spPr bwMode="gray">
          <a:xfrm>
            <a:off x="7614000" y="4783500"/>
            <a:ext cx="1170000" cy="360000"/>
          </a:xfrm>
          <a:prstGeom prst="rect">
            <a:avLst/>
          </a:prstGeom>
        </p:spPr>
        <p:txBody>
          <a:bodyPr/>
          <a:lstStyle/>
          <a:p>
            <a:pPr algn="r">
              <a:defRPr/>
            </a:pPr>
            <a:r>
              <a:rPr lang="fr-FR" cap="all"/>
              <a:t>08/02/23</a:t>
            </a:r>
            <a:endParaRPr/>
          </a:p>
        </p:txBody>
      </p:sp>
      <p:sp>
        <p:nvSpPr>
          <p:cNvPr id="2093575408" name="Espace réservé du numéro de diapositive 4"/>
          <p:cNvSpPr>
            <a:spLocks noGrp="1"/>
          </p:cNvSpPr>
          <p:nvPr>
            <p:ph type="sldNum" sz="quarter" idx="12"/>
          </p:nvPr>
        </p:nvSpPr>
        <p:spPr bwMode="gray">
          <a:xfrm>
            <a:off x="6264000" y="4783500"/>
            <a:ext cx="1350000" cy="360000"/>
          </a:xfrm>
          <a:prstGeom prst="rect">
            <a:avLst/>
          </a:prstGeom>
        </p:spPr>
        <p:txBody>
          <a:bodyPr/>
          <a:lstStyle/>
          <a:p>
            <a:pPr>
              <a:defRPr/>
            </a:pPr>
            <a:fld id="{733122C9-A0B9-462F-8757-0847AD287B63}" type="slidenum">
              <a:rPr lang="fr-FR"/>
              <a:t>‹N°›</a:t>
            </a:fld>
            <a:endParaRPr lang="fr-FR"/>
          </a:p>
        </p:txBody>
      </p:sp>
      <p:sp>
        <p:nvSpPr>
          <p:cNvPr id="275587836"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defRPr/>
            </a:pPr>
            <a:r>
              <a:rPr lang="fr-FR"/>
              <a:t>Titre de la partie</a:t>
            </a:r>
            <a:endParaRPr/>
          </a:p>
          <a:p>
            <a:pPr lvl="1">
              <a:defRPr/>
            </a:pPr>
            <a:r>
              <a:rPr lang="fr-FR"/>
              <a:t>Deuxième niveau</a:t>
            </a:r>
            <a:endParaRPr/>
          </a:p>
        </p:txBody>
      </p:sp>
      <p:sp>
        <p:nvSpPr>
          <p:cNvPr id="1864436426"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defRPr/>
            </a:pPr>
            <a:r>
              <a:rPr lang="fr-FR"/>
              <a:t>Titre de la partie</a:t>
            </a:r>
            <a:endParaRPr/>
          </a:p>
          <a:p>
            <a:pPr lvl="1">
              <a:defRPr/>
            </a:pPr>
            <a:r>
              <a:rPr lang="fr-FR"/>
              <a:t>Deuxième niveau</a:t>
            </a:r>
            <a:endParaRPr/>
          </a:p>
        </p:txBody>
      </p:sp>
      <p:sp>
        <p:nvSpPr>
          <p:cNvPr id="1157293395"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defRPr/>
            </a:pPr>
            <a:r>
              <a:rPr lang="fr-FR"/>
              <a:t>Titre de la partie</a:t>
            </a:r>
            <a:endParaRPr/>
          </a:p>
          <a:p>
            <a:pPr lvl="1">
              <a:defRPr/>
            </a:pPr>
            <a:r>
              <a:rPr lang="fr-FR"/>
              <a:t>Deuxième niveau</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Chapitre">
    <p:spTree>
      <p:nvGrpSpPr>
        <p:cNvPr id="1" name=""/>
        <p:cNvGrpSpPr/>
        <p:nvPr/>
      </p:nvGrpSpPr>
      <p:grpSpPr bwMode="auto">
        <a:xfrm>
          <a:off x="0" y="0"/>
          <a:ext cx="0" cy="0"/>
          <a:chOff x="0" y="0"/>
          <a:chExt cx="0" cy="0"/>
        </a:xfrm>
      </p:grpSpPr>
      <p:sp>
        <p:nvSpPr>
          <p:cNvPr id="128666415" name="Espace réservé pour une image  7"/>
          <p:cNvSpPr>
            <a:spLocks noGrp="1"/>
          </p:cNvSpPr>
          <p:nvPr>
            <p:ph type="pic" sz="quarter" idx="13" hasCustomPrompt="1"/>
          </p:nvPr>
        </p:nvSpPr>
        <p:spPr bwMode="gray">
          <a:xfrm>
            <a:off x="0" y="738000"/>
            <a:ext cx="9144000" cy="4406400"/>
          </a:xfrm>
          <a:prstGeom prst="rect">
            <a:avLst/>
          </a:prstGeom>
          <a:solidFill>
            <a:schemeClr val="bg1">
              <a:lumMod val="85000"/>
            </a:schemeClr>
          </a:solidFill>
        </p:spPr>
        <p:txBody>
          <a:bodyPr tIns="1080000" anchor="ctr" anchorCtr="0"/>
          <a:lstStyle>
            <a:lvl1pPr algn="ctr">
              <a:defRPr cap="all"/>
            </a:lvl1pPr>
          </a:lstStyle>
          <a:p>
            <a:pPr>
              <a:defRPr/>
            </a:pPr>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endParaRPr/>
          </a:p>
        </p:txBody>
      </p:sp>
      <p:sp>
        <p:nvSpPr>
          <p:cNvPr id="1731962459"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extrusionOk="0">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pPr>
              <a:defRPr/>
            </a:pPr>
            <a:r>
              <a:rPr lang="fr-FR"/>
              <a:t>Titre</a:t>
            </a:r>
            <a:endParaRPr/>
          </a:p>
        </p:txBody>
      </p:sp>
      <p:sp>
        <p:nvSpPr>
          <p:cNvPr id="1479416107" name="Espace réservé de la date 2"/>
          <p:cNvSpPr>
            <a:spLocks noGrp="1"/>
          </p:cNvSpPr>
          <p:nvPr>
            <p:ph type="dt" sz="half" idx="10"/>
          </p:nvPr>
        </p:nvSpPr>
        <p:spPr bwMode="gray">
          <a:xfrm>
            <a:off x="7614000" y="4783500"/>
            <a:ext cx="1170000" cy="360000"/>
          </a:xfrm>
          <a:prstGeom prst="rect">
            <a:avLst/>
          </a:prstGeom>
        </p:spPr>
        <p:txBody>
          <a:bodyPr/>
          <a:lstStyle/>
          <a:p>
            <a:pPr algn="r">
              <a:defRPr/>
            </a:pPr>
            <a:r>
              <a:rPr lang="fr-FR" cap="all"/>
              <a:t>08/02/23</a:t>
            </a:r>
            <a:endParaRPr/>
          </a:p>
        </p:txBody>
      </p:sp>
      <p:sp>
        <p:nvSpPr>
          <p:cNvPr id="1827085877" name="Espace réservé du numéro de diapositive 4"/>
          <p:cNvSpPr>
            <a:spLocks noGrp="1"/>
          </p:cNvSpPr>
          <p:nvPr>
            <p:ph type="sldNum" sz="quarter" idx="12"/>
          </p:nvPr>
        </p:nvSpPr>
        <p:spPr bwMode="gray">
          <a:xfrm>
            <a:off x="6264000" y="4783500"/>
            <a:ext cx="1350000" cy="360000"/>
          </a:xfrm>
          <a:prstGeom prst="rect">
            <a:avLst/>
          </a:prstGeom>
        </p:spPr>
        <p:txBody>
          <a:bodyPr/>
          <a:lstStyle/>
          <a:p>
            <a:pPr>
              <a:defRPr/>
            </a:pPr>
            <a:fld id="{733122C9-A0B9-462F-8757-0847AD287B63}" type="slidenum">
              <a:rPr lang="fr-F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Titre et textes 3 colonnes">
    <p:spTree>
      <p:nvGrpSpPr>
        <p:cNvPr id="1" name=""/>
        <p:cNvGrpSpPr/>
        <p:nvPr/>
      </p:nvGrpSpPr>
      <p:grpSpPr bwMode="auto">
        <a:xfrm>
          <a:off x="0" y="0"/>
          <a:ext cx="0" cy="0"/>
          <a:chOff x="0" y="0"/>
          <a:chExt cx="0" cy="0"/>
        </a:xfrm>
      </p:grpSpPr>
      <p:sp>
        <p:nvSpPr>
          <p:cNvPr id="690233147" name="Titre 1"/>
          <p:cNvSpPr>
            <a:spLocks noGrp="1"/>
          </p:cNvSpPr>
          <p:nvPr>
            <p:ph type="title" hasCustomPrompt="1"/>
          </p:nvPr>
        </p:nvSpPr>
        <p:spPr bwMode="gray">
          <a:xfrm>
            <a:off x="359999" y="900000"/>
            <a:ext cx="8424000" cy="720000"/>
          </a:xfrm>
        </p:spPr>
        <p:txBody>
          <a:bodyPr/>
          <a:lstStyle>
            <a:lvl1pPr>
              <a:defRPr/>
            </a:lvl1pPr>
          </a:lstStyle>
          <a:p>
            <a:pPr>
              <a:defRPr/>
            </a:pPr>
            <a:r>
              <a:rPr lang="fr-FR"/>
              <a:t>Titre</a:t>
            </a:r>
            <a:endParaRPr/>
          </a:p>
        </p:txBody>
      </p:sp>
      <p:sp>
        <p:nvSpPr>
          <p:cNvPr id="2118657119" name="Espace réservé de la date 2"/>
          <p:cNvSpPr>
            <a:spLocks noGrp="1"/>
          </p:cNvSpPr>
          <p:nvPr>
            <p:ph type="dt" sz="half" idx="10"/>
          </p:nvPr>
        </p:nvSpPr>
        <p:spPr bwMode="gray">
          <a:xfrm>
            <a:off x="7614000" y="4783500"/>
            <a:ext cx="1170000" cy="360000"/>
          </a:xfrm>
          <a:prstGeom prst="rect">
            <a:avLst/>
          </a:prstGeom>
        </p:spPr>
        <p:txBody>
          <a:bodyPr/>
          <a:lstStyle/>
          <a:p>
            <a:pPr algn="r">
              <a:defRPr/>
            </a:pPr>
            <a:r>
              <a:rPr lang="fr-FR" cap="all"/>
              <a:t>08/02/23</a:t>
            </a:r>
            <a:endParaRPr/>
          </a:p>
        </p:txBody>
      </p:sp>
      <p:sp>
        <p:nvSpPr>
          <p:cNvPr id="1589946578" name="Espace réservé du numéro de diapositive 4"/>
          <p:cNvSpPr>
            <a:spLocks noGrp="1"/>
          </p:cNvSpPr>
          <p:nvPr>
            <p:ph type="sldNum" sz="quarter" idx="12"/>
          </p:nvPr>
        </p:nvSpPr>
        <p:spPr bwMode="gray">
          <a:xfrm>
            <a:off x="6264000" y="4783500"/>
            <a:ext cx="1350000" cy="360000"/>
          </a:xfrm>
          <a:prstGeom prst="rect">
            <a:avLst/>
          </a:prstGeom>
        </p:spPr>
        <p:txBody>
          <a:bodyPr/>
          <a:lstStyle/>
          <a:p>
            <a:pPr>
              <a:defRPr/>
            </a:pPr>
            <a:fld id="{733122C9-A0B9-462F-8757-0847AD287B63}" type="slidenum">
              <a:rPr lang="fr-FR"/>
              <a:t>‹N°›</a:t>
            </a:fld>
            <a:endParaRPr lang="fr-FR"/>
          </a:p>
        </p:txBody>
      </p:sp>
      <p:sp>
        <p:nvSpPr>
          <p:cNvPr id="1377299169"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defRPr/>
            </a:pPr>
            <a:r>
              <a:rPr lang="fr-FR"/>
              <a:t>Titre</a:t>
            </a:r>
            <a:endParaRPr/>
          </a:p>
          <a:p>
            <a:pPr lvl="1">
              <a:defRPr/>
            </a:pPr>
            <a:r>
              <a:rPr lang="fr-FR"/>
              <a:t>Sous-titre</a:t>
            </a:r>
            <a:endParaRPr/>
          </a:p>
        </p:txBody>
      </p:sp>
      <p:sp>
        <p:nvSpPr>
          <p:cNvPr id="448704038"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
        <p:nvSpPr>
          <p:cNvPr id="259216319"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
        <p:nvSpPr>
          <p:cNvPr id="1121181950"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userDrawn="1">
  <p:cSld name="Titre et contenu">
    <p:spTree>
      <p:nvGrpSpPr>
        <p:cNvPr id="1" name=""/>
        <p:cNvGrpSpPr/>
        <p:nvPr/>
      </p:nvGrpSpPr>
      <p:grpSpPr bwMode="auto">
        <a:xfrm>
          <a:off x="0" y="0"/>
          <a:ext cx="0" cy="0"/>
          <a:chOff x="0" y="0"/>
          <a:chExt cx="0" cy="0"/>
        </a:xfrm>
      </p:grpSpPr>
      <p:sp>
        <p:nvSpPr>
          <p:cNvPr id="651271140" name="Titre 3"/>
          <p:cNvSpPr>
            <a:spLocks noGrp="1"/>
          </p:cNvSpPr>
          <p:nvPr>
            <p:ph type="title" hasCustomPrompt="1"/>
          </p:nvPr>
        </p:nvSpPr>
        <p:spPr bwMode="gray">
          <a:xfrm>
            <a:off x="359999" y="900000"/>
            <a:ext cx="8424000" cy="720000"/>
          </a:xfrm>
        </p:spPr>
        <p:txBody>
          <a:bodyPr/>
          <a:lstStyle/>
          <a:p>
            <a:pPr>
              <a:defRPr/>
            </a:pPr>
            <a:r>
              <a:rPr lang="fr-FR"/>
              <a:t>Titre</a:t>
            </a:r>
          </a:p>
        </p:txBody>
      </p:sp>
      <p:sp>
        <p:nvSpPr>
          <p:cNvPr id="655113834" name="Espace réservé de la date 4"/>
          <p:cNvSpPr>
            <a:spLocks noGrp="1"/>
          </p:cNvSpPr>
          <p:nvPr>
            <p:ph type="dt" sz="half" idx="10"/>
          </p:nvPr>
        </p:nvSpPr>
        <p:spPr bwMode="gray">
          <a:xfrm>
            <a:off x="7614000" y="4783500"/>
            <a:ext cx="1170000" cy="360000"/>
          </a:xfrm>
          <a:prstGeom prst="rect">
            <a:avLst/>
          </a:prstGeom>
        </p:spPr>
        <p:txBody>
          <a:bodyPr/>
          <a:lstStyle/>
          <a:p>
            <a:pPr algn="r">
              <a:defRPr/>
            </a:pPr>
            <a:r>
              <a:rPr lang="fr-FR" cap="all"/>
              <a:t>08/02/23</a:t>
            </a:r>
            <a:endParaRPr/>
          </a:p>
        </p:txBody>
      </p:sp>
      <p:sp>
        <p:nvSpPr>
          <p:cNvPr id="690125001" name="Espace réservé du pied de page 5"/>
          <p:cNvSpPr>
            <a:spLocks noGrp="1"/>
          </p:cNvSpPr>
          <p:nvPr>
            <p:ph type="ftr" sz="quarter" idx="11"/>
          </p:nvPr>
        </p:nvSpPr>
        <p:spPr bwMode="gray"/>
        <p:txBody>
          <a:bodyPr/>
          <a:lstStyle/>
          <a:p>
            <a:pPr>
              <a:defRPr/>
            </a:pPr>
            <a:endParaRPr lang="fr-FR"/>
          </a:p>
        </p:txBody>
      </p:sp>
      <p:sp>
        <p:nvSpPr>
          <p:cNvPr id="514481698" name="Espace réservé du numéro de diapositive 6"/>
          <p:cNvSpPr>
            <a:spLocks noGrp="1"/>
          </p:cNvSpPr>
          <p:nvPr>
            <p:ph type="sldNum" sz="quarter" idx="12"/>
          </p:nvPr>
        </p:nvSpPr>
        <p:spPr bwMode="gray">
          <a:xfrm>
            <a:off x="6264000" y="4783500"/>
            <a:ext cx="1350000" cy="360000"/>
          </a:xfrm>
          <a:prstGeom prst="rect">
            <a:avLst/>
          </a:prstGeom>
        </p:spPr>
        <p:txBody>
          <a:bodyPr/>
          <a:lstStyle/>
          <a:p>
            <a:pPr>
              <a:defRPr/>
            </a:pPr>
            <a:fld id="{733122C9-A0B9-462F-8757-0847AD287B63}" type="slidenum">
              <a:rPr lang="fr-FR"/>
              <a:t>‹N°›</a:t>
            </a:fld>
            <a:endParaRPr lang="fr-FR"/>
          </a:p>
        </p:txBody>
      </p:sp>
      <p:sp>
        <p:nvSpPr>
          <p:cNvPr id="1543659196"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
        <p:nvSpPr>
          <p:cNvPr id="213076209"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defRPr/>
            </a:pPr>
            <a:r>
              <a:rPr lang="fr-FR"/>
              <a:t>Titre</a:t>
            </a:r>
            <a:endParaRPr/>
          </a:p>
          <a:p>
            <a:pPr lvl="1">
              <a:defRPr/>
            </a:pPr>
            <a:r>
              <a:rPr lang="fr-FR"/>
              <a:t>Sous-titre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464318460"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pPr>
              <a:defRPr/>
            </a:pPr>
            <a:r>
              <a:rPr lang="fr-FR"/>
              <a:t>Titre</a:t>
            </a:r>
            <a:endParaRPr/>
          </a:p>
        </p:txBody>
      </p:sp>
      <p:sp>
        <p:nvSpPr>
          <p:cNvPr id="219578746"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p:txStyles>
    <p:titleStyle>
      <a:lvl1pPr algn="l" defTabSz="914400">
        <a:lnSpc>
          <a:spcPct val="90000"/>
        </a:lnSpc>
        <a:spcBef>
          <a:spcPts val="0"/>
        </a:spcBef>
        <a:buNone/>
        <a:defRPr sz="2550" b="1">
          <a:solidFill>
            <a:schemeClr val="tx1"/>
          </a:solidFill>
          <a:latin typeface="+mj-lt"/>
          <a:ea typeface="+mj-ea"/>
          <a:cs typeface="+mj-cs"/>
        </a:defRPr>
      </a:lvl1pPr>
    </p:titleStyle>
    <p:bodyStyle>
      <a:lvl1pPr marL="0" indent="0" algn="l" defTabSz="914400">
        <a:lnSpc>
          <a:spcPct val="100000"/>
        </a:lnSpc>
        <a:spcBef>
          <a:spcPts val="0"/>
        </a:spcBef>
        <a:spcAft>
          <a:spcPts val="500"/>
        </a:spcAft>
        <a:buFont typeface="Arial"/>
        <a:buNone/>
        <a:defRPr sz="1050" b="0">
          <a:solidFill>
            <a:schemeClr val="tx1"/>
          </a:solidFill>
          <a:latin typeface="+mn-lt"/>
          <a:ea typeface="+mn-ea"/>
          <a:cs typeface="+mn-cs"/>
        </a:defRPr>
      </a:lvl1pPr>
      <a:lvl2pPr marL="252000" indent="-72000" algn="l" defTabSz="914400">
        <a:lnSpc>
          <a:spcPct val="100000"/>
        </a:lnSpc>
        <a:spcBef>
          <a:spcPts val="600"/>
        </a:spcBef>
        <a:spcAft>
          <a:spcPts val="600"/>
        </a:spcAft>
        <a:buFont typeface="Arial"/>
        <a:buChar char="•"/>
        <a:defRPr sz="950">
          <a:solidFill>
            <a:schemeClr val="tx1"/>
          </a:solidFill>
          <a:latin typeface="+mn-lt"/>
          <a:ea typeface="+mn-ea"/>
          <a:cs typeface="+mn-cs"/>
        </a:defRPr>
      </a:lvl2pPr>
      <a:lvl3pPr marL="432000" indent="-72000" algn="l" defTabSz="914400">
        <a:lnSpc>
          <a:spcPct val="100000"/>
        </a:lnSpc>
        <a:spcBef>
          <a:spcPts val="100"/>
        </a:spcBef>
        <a:spcAft>
          <a:spcPts val="100"/>
        </a:spcAft>
        <a:buSzPct val="100000"/>
        <a:buFont typeface="Arial"/>
        <a:buChar char="•"/>
        <a:defRPr sz="850">
          <a:solidFill>
            <a:schemeClr val="tx1"/>
          </a:solidFill>
          <a:latin typeface="+mn-lt"/>
          <a:ea typeface="+mn-ea"/>
          <a:cs typeface="+mn-cs"/>
        </a:defRPr>
      </a:lvl3pPr>
      <a:lvl4pPr marL="612000" indent="-72000" algn="l" defTabSz="914400">
        <a:lnSpc>
          <a:spcPct val="100000"/>
        </a:lnSpc>
        <a:spcBef>
          <a:spcPts val="100"/>
        </a:spcBef>
        <a:spcAft>
          <a:spcPts val="100"/>
        </a:spcAft>
        <a:buSzPct val="100000"/>
        <a:buFont typeface="Arial"/>
        <a:buChar char="•"/>
        <a:defRPr sz="750">
          <a:solidFill>
            <a:schemeClr val="tx1"/>
          </a:solidFill>
          <a:latin typeface="+mn-lt"/>
          <a:ea typeface="+mn-ea"/>
          <a:cs typeface="+mn-cs"/>
        </a:defRPr>
      </a:lvl4pPr>
      <a:lvl5pPr marL="828000" indent="-72000" algn="l" defTabSz="914400">
        <a:lnSpc>
          <a:spcPct val="100000"/>
        </a:lnSpc>
        <a:spcBef>
          <a:spcPts val="100"/>
        </a:spcBef>
        <a:spcAft>
          <a:spcPts val="100"/>
        </a:spcAft>
        <a:buSzPct val="100000"/>
        <a:buFont typeface="Arial"/>
        <a:buChar char="•"/>
        <a:defRPr sz="700">
          <a:solidFill>
            <a:schemeClr val="tx1"/>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cxnSp>
        <p:nvCxnSpPr>
          <p:cNvPr id="826488215" name="Connecteur droit 271"/>
          <p:cNvCxnSpPr/>
          <p:nvPr/>
        </p:nvCxnSpPr>
        <p:spPr bwMode="auto">
          <a:xfrm>
            <a:off x="1187624" y="-408367"/>
            <a:ext cx="0" cy="5544616"/>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943942834" name="ZoneTexte 1"/>
          <p:cNvSpPr txBox="1"/>
          <p:nvPr/>
        </p:nvSpPr>
        <p:spPr bwMode="auto">
          <a:xfrm>
            <a:off x="28403" y="518276"/>
            <a:ext cx="1076348" cy="4278094"/>
          </a:xfrm>
          <a:prstGeom prst="rect">
            <a:avLst/>
          </a:prstGeom>
          <a:noFill/>
        </p:spPr>
        <p:txBody>
          <a:bodyPr wrap="square" rtlCol="0">
            <a:spAutoFit/>
          </a:bodyPr>
          <a:lstStyle/>
          <a:p>
            <a:pPr algn="just">
              <a:defRPr/>
            </a:pPr>
            <a:r>
              <a:rPr lang="fr-FR" sz="800" b="1" i="1" dirty="0"/>
              <a:t>Projet d’investissement d’irrigation</a:t>
            </a:r>
            <a:endParaRPr dirty="0"/>
          </a:p>
          <a:p>
            <a:pPr algn="just">
              <a:defRPr/>
            </a:pPr>
            <a:endParaRPr lang="fr-FR" sz="800" b="1" i="1" dirty="0"/>
          </a:p>
          <a:p>
            <a:pPr algn="just">
              <a:buFont typeface="Arial"/>
              <a:buChar char="•"/>
              <a:defRPr/>
            </a:pPr>
            <a:r>
              <a:rPr lang="fr-FR" sz="800" dirty="0"/>
              <a:t> répondant aux critères d’éligibilité D(R)AAF </a:t>
            </a:r>
            <a:r>
              <a:rPr lang="fr-FR" sz="800" b="1" dirty="0">
                <a:solidFill>
                  <a:schemeClr val="tx2">
                    <a:lumMod val="60000"/>
                    <a:lumOff val="40000"/>
                  </a:schemeClr>
                </a:solidFill>
              </a:rPr>
              <a:t>(point f)</a:t>
            </a:r>
          </a:p>
          <a:p>
            <a:pPr>
              <a:buFont typeface="Arial"/>
              <a:buChar char="•"/>
              <a:defRPr/>
            </a:pPr>
            <a:r>
              <a:rPr lang="fr-FR" sz="800" dirty="0"/>
              <a:t> justifiant d’une étude préalable proportionnée à l’échelle des travaux </a:t>
            </a:r>
            <a:r>
              <a:rPr lang="fr-FR" sz="800" b="1" dirty="0">
                <a:solidFill>
                  <a:schemeClr val="tx2">
                    <a:lumMod val="60000"/>
                    <a:lumOff val="40000"/>
                  </a:schemeClr>
                </a:solidFill>
              </a:rPr>
              <a:t>(point a.1)</a:t>
            </a:r>
            <a:endParaRPr dirty="0"/>
          </a:p>
          <a:p>
            <a:pPr>
              <a:buFont typeface="Arial"/>
              <a:buChar char="•"/>
              <a:defRPr/>
            </a:pPr>
            <a:r>
              <a:rPr lang="fr-FR" sz="800" dirty="0"/>
              <a:t> disposant des autorisations administratives nécessaires</a:t>
            </a:r>
            <a:endParaRPr dirty="0"/>
          </a:p>
          <a:p>
            <a:pPr>
              <a:defRPr/>
            </a:pPr>
            <a:r>
              <a:rPr lang="fr-FR" sz="800" b="1" dirty="0">
                <a:solidFill>
                  <a:schemeClr val="accent2">
                    <a:lumMod val="60000"/>
                    <a:lumOff val="40000"/>
                  </a:schemeClr>
                </a:solidFill>
              </a:rPr>
              <a:t>(point a.2)</a:t>
            </a:r>
            <a:endParaRPr dirty="0"/>
          </a:p>
          <a:p>
            <a:pPr indent="11113">
              <a:buFont typeface="Arial"/>
              <a:buChar char="•"/>
              <a:defRPr/>
            </a:pPr>
            <a:r>
              <a:rPr lang="fr-FR" sz="800" dirty="0">
                <a:solidFill>
                  <a:srgbClr val="FF0000"/>
                </a:solidFill>
              </a:rPr>
              <a:t> </a:t>
            </a:r>
            <a:r>
              <a:rPr lang="fr-FR" sz="800" dirty="0"/>
              <a:t>compatible avec les objectifs du SDAGE/SAGE </a:t>
            </a:r>
            <a:r>
              <a:rPr lang="fr-FR" sz="800" b="1" dirty="0">
                <a:solidFill>
                  <a:schemeClr val="tx2">
                    <a:lumMod val="60000"/>
                    <a:lumOff val="40000"/>
                  </a:schemeClr>
                </a:solidFill>
              </a:rPr>
              <a:t>(point a.3)</a:t>
            </a:r>
            <a:endParaRPr dirty="0"/>
          </a:p>
          <a:p>
            <a:pPr>
              <a:buFont typeface="Arial"/>
              <a:buChar char="•"/>
              <a:defRPr/>
            </a:pPr>
            <a:r>
              <a:rPr lang="fr-FR" sz="800" dirty="0"/>
              <a:t> sans préjudice important sur l’environnement</a:t>
            </a:r>
            <a:r>
              <a:rPr lang="fr-FR" sz="800" b="1" dirty="0"/>
              <a:t> </a:t>
            </a:r>
            <a:r>
              <a:rPr lang="fr-FR" sz="800" b="1" dirty="0">
                <a:solidFill>
                  <a:schemeClr val="tx2">
                    <a:lumMod val="60000"/>
                    <a:lumOff val="40000"/>
                  </a:schemeClr>
                </a:solidFill>
              </a:rPr>
              <a:t>(point a.4)</a:t>
            </a:r>
            <a:endParaRPr dirty="0"/>
          </a:p>
          <a:p>
            <a:pPr>
              <a:buFont typeface="Arial"/>
              <a:buChar char="•"/>
              <a:defRPr/>
            </a:pPr>
            <a:r>
              <a:rPr lang="fr-FR" sz="800" dirty="0"/>
              <a:t> prévoyant un système de mesure de la consommation d’eau au niveau de l’investissement </a:t>
            </a:r>
            <a:r>
              <a:rPr lang="fr-FR" sz="800" b="1" dirty="0">
                <a:solidFill>
                  <a:schemeClr val="tx2">
                    <a:lumMod val="60000"/>
                    <a:lumOff val="40000"/>
                  </a:schemeClr>
                </a:solidFill>
              </a:rPr>
              <a:t>(point a.5)</a:t>
            </a:r>
            <a:endParaRPr dirty="0"/>
          </a:p>
          <a:p>
            <a:pPr algn="just">
              <a:defRPr/>
            </a:pPr>
            <a:r>
              <a:rPr lang="fr-FR" sz="800" b="1" dirty="0"/>
              <a:t> </a:t>
            </a:r>
            <a:endParaRPr dirty="0"/>
          </a:p>
        </p:txBody>
      </p:sp>
      <p:sp>
        <p:nvSpPr>
          <p:cNvPr id="1530180974" name="ZoneTexte 11"/>
          <p:cNvSpPr txBox="1"/>
          <p:nvPr/>
        </p:nvSpPr>
        <p:spPr bwMode="auto">
          <a:xfrm>
            <a:off x="1296983" y="1777005"/>
            <a:ext cx="1428136" cy="584775"/>
          </a:xfrm>
          <a:prstGeom prst="rect">
            <a:avLst/>
          </a:prstGeom>
          <a:noFill/>
          <a:ln>
            <a:solidFill>
              <a:schemeClr val="accent2"/>
            </a:solidFill>
          </a:ln>
        </p:spPr>
        <p:txBody>
          <a:bodyPr wrap="square" rtlCol="0">
            <a:spAutoFit/>
          </a:bodyPr>
          <a:lstStyle/>
          <a:p>
            <a:pPr algn="just">
              <a:defRPr/>
            </a:pPr>
            <a:r>
              <a:rPr lang="fr-FR" sz="800" b="1"/>
              <a:t>Augmentation de la surface irriguée </a:t>
            </a:r>
            <a:r>
              <a:rPr lang="fr-FR" sz="800" u="sng"/>
              <a:t>ou</a:t>
            </a:r>
            <a:r>
              <a:rPr lang="fr-FR" sz="800"/>
              <a:t> </a:t>
            </a:r>
            <a:endParaRPr/>
          </a:p>
          <a:p>
            <a:pPr algn="just">
              <a:defRPr/>
            </a:pPr>
            <a:r>
              <a:rPr lang="fr-FR" sz="800"/>
              <a:t>Augmentation de la pression de prélèvement</a:t>
            </a:r>
            <a:endParaRPr/>
          </a:p>
        </p:txBody>
      </p:sp>
      <p:sp>
        <p:nvSpPr>
          <p:cNvPr id="375557529" name="ZoneTexte 16"/>
          <p:cNvSpPr txBox="1"/>
          <p:nvPr/>
        </p:nvSpPr>
        <p:spPr bwMode="auto">
          <a:xfrm>
            <a:off x="1295522" y="2661372"/>
            <a:ext cx="1433121" cy="584775"/>
          </a:xfrm>
          <a:prstGeom prst="rect">
            <a:avLst/>
          </a:prstGeom>
          <a:noFill/>
          <a:ln>
            <a:solidFill>
              <a:schemeClr val="accent2"/>
            </a:solidFill>
          </a:ln>
        </p:spPr>
        <p:txBody>
          <a:bodyPr wrap="square" rtlCol="0">
            <a:spAutoFit/>
          </a:bodyPr>
          <a:lstStyle/>
          <a:p>
            <a:pPr algn="just">
              <a:defRPr/>
            </a:pPr>
            <a:r>
              <a:rPr lang="fr-FR" sz="800" b="1"/>
              <a:t>Pas d’augmentation de la surface irriguée </a:t>
            </a:r>
            <a:r>
              <a:rPr lang="fr-FR" sz="800" u="sng"/>
              <a:t>et</a:t>
            </a:r>
            <a:r>
              <a:rPr lang="fr-FR" sz="800"/>
              <a:t> </a:t>
            </a:r>
            <a:endParaRPr/>
          </a:p>
          <a:p>
            <a:pPr algn="just">
              <a:defRPr/>
            </a:pPr>
            <a:r>
              <a:rPr lang="fr-FR" sz="800"/>
              <a:t>Pas augmentation de la pression de prélèvement</a:t>
            </a:r>
            <a:endParaRPr/>
          </a:p>
        </p:txBody>
      </p:sp>
      <p:cxnSp>
        <p:nvCxnSpPr>
          <p:cNvPr id="309706238" name="Connecteur droit avec flèche 26"/>
          <p:cNvCxnSpPr>
            <a:stCxn id="1530180974" idx="3"/>
            <a:endCxn id="767828497" idx="1"/>
          </p:cNvCxnSpPr>
          <p:nvPr/>
        </p:nvCxnSpPr>
        <p:spPr bwMode="auto">
          <a:xfrm flipV="1">
            <a:off x="2725119" y="935992"/>
            <a:ext cx="491749" cy="1133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7828497" name="ZoneTexte 33"/>
          <p:cNvSpPr txBox="1"/>
          <p:nvPr/>
        </p:nvSpPr>
        <p:spPr bwMode="auto">
          <a:xfrm>
            <a:off x="3216868" y="643604"/>
            <a:ext cx="1428136" cy="584775"/>
          </a:xfrm>
          <a:prstGeom prst="rect">
            <a:avLst/>
          </a:prstGeom>
          <a:noFill/>
          <a:ln>
            <a:solidFill>
              <a:schemeClr val="accent5"/>
            </a:solidFill>
          </a:ln>
        </p:spPr>
        <p:txBody>
          <a:bodyPr wrap="square" rtlCol="0">
            <a:spAutoFit/>
          </a:bodyPr>
          <a:lstStyle/>
          <a:p>
            <a:pPr algn="just">
              <a:defRPr/>
            </a:pPr>
            <a:r>
              <a:rPr lang="fr-FR" sz="800"/>
              <a:t>Le projet a une incidence sur </a:t>
            </a:r>
            <a:r>
              <a:rPr lang="fr-FR" sz="800" b="1">
                <a:solidFill>
                  <a:schemeClr val="bg2"/>
                </a:solidFill>
              </a:rPr>
              <a:t>une masse d’eau</a:t>
            </a:r>
            <a:r>
              <a:rPr lang="fr-FR" sz="800" b="1"/>
              <a:t> </a:t>
            </a:r>
            <a:r>
              <a:rPr lang="fr-FR" sz="800" b="1">
                <a:solidFill>
                  <a:schemeClr val="bg2"/>
                </a:solidFill>
              </a:rPr>
              <a:t>en état moins que bon</a:t>
            </a:r>
            <a:r>
              <a:rPr lang="fr-FR" sz="800"/>
              <a:t> pour des raisons quantitatives</a:t>
            </a:r>
            <a:endParaRPr/>
          </a:p>
        </p:txBody>
      </p:sp>
      <p:cxnSp>
        <p:nvCxnSpPr>
          <p:cNvPr id="1319136624" name="Connecteur droit avec flèche 35"/>
          <p:cNvCxnSpPr>
            <a:stCxn id="1530180974" idx="3"/>
            <a:endCxn id="1131377355" idx="1"/>
          </p:cNvCxnSpPr>
          <p:nvPr/>
        </p:nvCxnSpPr>
        <p:spPr bwMode="auto">
          <a:xfrm flipV="1">
            <a:off x="2725119" y="2067332"/>
            <a:ext cx="489087" cy="2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1377355" name="ZoneTexte 38"/>
          <p:cNvSpPr txBox="1"/>
          <p:nvPr/>
        </p:nvSpPr>
        <p:spPr bwMode="auto">
          <a:xfrm>
            <a:off x="3214206" y="1774944"/>
            <a:ext cx="1428136" cy="584775"/>
          </a:xfrm>
          <a:prstGeom prst="rect">
            <a:avLst/>
          </a:prstGeom>
          <a:noFill/>
          <a:ln>
            <a:solidFill>
              <a:schemeClr val="accent1">
                <a:lumMod val="90000"/>
                <a:lumOff val="10000"/>
              </a:schemeClr>
            </a:solidFill>
          </a:ln>
        </p:spPr>
        <p:txBody>
          <a:bodyPr wrap="square" rtlCol="0">
            <a:spAutoFit/>
          </a:bodyPr>
          <a:lstStyle/>
          <a:p>
            <a:pPr algn="just">
              <a:defRPr/>
            </a:pPr>
            <a:r>
              <a:rPr lang="fr-FR" sz="800"/>
              <a:t>Le projet a une incidence sur </a:t>
            </a:r>
            <a:r>
              <a:rPr lang="fr-FR" sz="800" b="1">
                <a:solidFill>
                  <a:schemeClr val="accent1">
                    <a:lumMod val="75000"/>
                    <a:lumOff val="25000"/>
                  </a:schemeClr>
                </a:solidFill>
              </a:rPr>
              <a:t>une masse d’eau</a:t>
            </a:r>
            <a:r>
              <a:rPr lang="fr-FR" sz="800"/>
              <a:t> </a:t>
            </a:r>
            <a:r>
              <a:rPr lang="fr-FR" sz="800" b="1">
                <a:solidFill>
                  <a:schemeClr val="accent1">
                    <a:lumMod val="75000"/>
                    <a:lumOff val="25000"/>
                  </a:schemeClr>
                </a:solidFill>
              </a:rPr>
              <a:t>en bon état </a:t>
            </a:r>
            <a:r>
              <a:rPr lang="fr-FR" sz="800"/>
              <a:t>sur les aspects quantitatifs</a:t>
            </a:r>
            <a:endParaRPr/>
          </a:p>
        </p:txBody>
      </p:sp>
      <p:cxnSp>
        <p:nvCxnSpPr>
          <p:cNvPr id="1543916009" name="Connecteur droit avec flèche 46"/>
          <p:cNvCxnSpPr>
            <a:stCxn id="1131377355" idx="3"/>
            <a:endCxn id="2146320728" idx="1"/>
          </p:cNvCxnSpPr>
          <p:nvPr/>
        </p:nvCxnSpPr>
        <p:spPr bwMode="auto">
          <a:xfrm flipV="1">
            <a:off x="4642341" y="1369547"/>
            <a:ext cx="311439" cy="697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46320728" name="ZoneTexte 51"/>
          <p:cNvSpPr txBox="1"/>
          <p:nvPr/>
        </p:nvSpPr>
        <p:spPr bwMode="auto">
          <a:xfrm>
            <a:off x="4953780" y="1077159"/>
            <a:ext cx="1384162" cy="584775"/>
          </a:xfrm>
          <a:prstGeom prst="rect">
            <a:avLst/>
          </a:prstGeom>
          <a:noFill/>
          <a:ln>
            <a:solidFill>
              <a:schemeClr val="accent6">
                <a:lumMod val="60000"/>
                <a:lumOff val="40000"/>
              </a:schemeClr>
            </a:solidFill>
          </a:ln>
        </p:spPr>
        <p:txBody>
          <a:bodyPr wrap="square" rtlCol="0">
            <a:spAutoFit/>
          </a:bodyPr>
          <a:lstStyle/>
          <a:p>
            <a:pPr algn="just">
              <a:defRPr/>
            </a:pPr>
            <a:r>
              <a:rPr lang="fr-FR" sz="800"/>
              <a:t>Le projet ne concerne pas l’amélioration d’une installation d’irrigation existante</a:t>
            </a:r>
            <a:endParaRPr/>
          </a:p>
        </p:txBody>
      </p:sp>
      <p:cxnSp>
        <p:nvCxnSpPr>
          <p:cNvPr id="501685993" name="Connecteur droit avec flèche 68"/>
          <p:cNvCxnSpPr>
            <a:stCxn id="1131377355" idx="3"/>
            <a:endCxn id="142497864" idx="1"/>
          </p:cNvCxnSpPr>
          <p:nvPr/>
        </p:nvCxnSpPr>
        <p:spPr bwMode="auto">
          <a:xfrm flipV="1">
            <a:off x="4642341" y="2066975"/>
            <a:ext cx="312791" cy="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2497864" name="ZoneTexte 71"/>
          <p:cNvSpPr txBox="1"/>
          <p:nvPr/>
        </p:nvSpPr>
        <p:spPr bwMode="auto">
          <a:xfrm>
            <a:off x="4955133" y="1713032"/>
            <a:ext cx="1382810" cy="707886"/>
          </a:xfrm>
          <a:prstGeom prst="rect">
            <a:avLst/>
          </a:prstGeom>
          <a:noFill/>
          <a:ln>
            <a:solidFill>
              <a:schemeClr val="accent6">
                <a:lumMod val="60000"/>
                <a:lumOff val="40000"/>
              </a:schemeClr>
            </a:solidFill>
          </a:ln>
        </p:spPr>
        <p:txBody>
          <a:bodyPr wrap="square" rtlCol="0">
            <a:spAutoFit/>
          </a:bodyPr>
          <a:lstStyle/>
          <a:p>
            <a:pPr algn="just">
              <a:defRPr/>
            </a:pPr>
            <a:r>
              <a:rPr lang="fr-FR" sz="800"/>
              <a:t>Le projet concerne l’amélioration d’une installation d’irrigation </a:t>
            </a:r>
            <a:r>
              <a:rPr lang="fr-FR" sz="800" u="sng"/>
              <a:t>existante</a:t>
            </a:r>
            <a:r>
              <a:rPr lang="fr-FR" sz="800"/>
              <a:t> avec</a:t>
            </a:r>
            <a:r>
              <a:rPr lang="fr-FR" sz="800" u="sng"/>
              <a:t> un degré d’efficacité… </a:t>
            </a:r>
            <a:r>
              <a:rPr lang="fr-FR" sz="800" b="1" u="sng">
                <a:solidFill>
                  <a:schemeClr val="tx2">
                    <a:lumMod val="60000"/>
                    <a:lumOff val="40000"/>
                  </a:schemeClr>
                </a:solidFill>
              </a:rPr>
              <a:t>(point d)</a:t>
            </a:r>
            <a:endParaRPr/>
          </a:p>
        </p:txBody>
      </p:sp>
      <p:cxnSp>
        <p:nvCxnSpPr>
          <p:cNvPr id="122901522" name="Connecteur droit avec flèche 94"/>
          <p:cNvCxnSpPr>
            <a:stCxn id="142497864" idx="3"/>
            <a:endCxn id="53280068" idx="1"/>
          </p:cNvCxnSpPr>
          <p:nvPr/>
        </p:nvCxnSpPr>
        <p:spPr bwMode="auto">
          <a:xfrm flipV="1">
            <a:off x="6337943" y="2065624"/>
            <a:ext cx="726181" cy="1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280068" name="ZoneTexte 101"/>
          <p:cNvSpPr txBox="1"/>
          <p:nvPr/>
        </p:nvSpPr>
        <p:spPr bwMode="auto">
          <a:xfrm>
            <a:off x="7064124" y="1711681"/>
            <a:ext cx="2036356" cy="707886"/>
          </a:xfrm>
          <a:prstGeom prst="rect">
            <a:avLst/>
          </a:prstGeom>
          <a:noFill/>
          <a:ln>
            <a:solidFill>
              <a:schemeClr val="tx2"/>
            </a:solidFill>
          </a:ln>
        </p:spPr>
        <p:txBody>
          <a:bodyPr wrap="square" rtlCol="0">
            <a:spAutoFit/>
          </a:bodyPr>
          <a:lstStyle/>
          <a:p>
            <a:pPr marL="171450" indent="-171450" algn="just">
              <a:buFont typeface="Wingdings"/>
              <a:buChar char="ü"/>
              <a:defRPr/>
            </a:pPr>
            <a:r>
              <a:rPr lang="fr-FR" sz="800"/>
              <a:t>Pour être éligible, le projet doit démontrer pour l’existant une économie d’eau potentielle </a:t>
            </a:r>
            <a:r>
              <a:rPr lang="fr-FR" sz="800" b="1"/>
              <a:t>d’au moins 5%, </a:t>
            </a:r>
            <a:r>
              <a:rPr lang="fr-FR" sz="800"/>
              <a:t>et de </a:t>
            </a:r>
            <a:r>
              <a:rPr lang="fr-FR" sz="800" b="1"/>
              <a:t>50% d’économie effective </a:t>
            </a:r>
            <a:r>
              <a:rPr lang="fr-FR" sz="800" b="1">
                <a:solidFill>
                  <a:schemeClr val="tx2">
                    <a:lumMod val="60000"/>
                    <a:lumOff val="40000"/>
                  </a:schemeClr>
                </a:solidFill>
              </a:rPr>
              <a:t>(point b.1)</a:t>
            </a:r>
            <a:endParaRPr/>
          </a:p>
        </p:txBody>
      </p:sp>
      <p:sp>
        <p:nvSpPr>
          <p:cNvPr id="1727679492" name="ZoneTexte 102"/>
          <p:cNvSpPr txBox="1"/>
          <p:nvPr/>
        </p:nvSpPr>
        <p:spPr bwMode="auto">
          <a:xfrm>
            <a:off x="6423275" y="1865937"/>
            <a:ext cx="641458" cy="200055"/>
          </a:xfrm>
          <a:prstGeom prst="rect">
            <a:avLst/>
          </a:prstGeom>
          <a:noFill/>
        </p:spPr>
        <p:txBody>
          <a:bodyPr wrap="square" rtlCol="0">
            <a:spAutoFit/>
          </a:bodyPr>
          <a:lstStyle/>
          <a:p>
            <a:pPr>
              <a:defRPr/>
            </a:pPr>
            <a:r>
              <a:rPr lang="fr-FR" sz="700" b="1">
                <a:solidFill>
                  <a:srgbClr val="00B050"/>
                </a:solidFill>
              </a:rPr>
              <a:t>« </a:t>
            </a:r>
            <a:r>
              <a:rPr lang="fr-FR" sz="700" b="1">
                <a:solidFill>
                  <a:srgbClr val="00B0F0"/>
                </a:solidFill>
              </a:rPr>
              <a:t>Élevé</a:t>
            </a:r>
            <a:r>
              <a:rPr lang="fr-FR" sz="700" b="1">
                <a:solidFill>
                  <a:srgbClr val="00B050"/>
                </a:solidFill>
              </a:rPr>
              <a:t> »</a:t>
            </a:r>
            <a:endParaRPr/>
          </a:p>
        </p:txBody>
      </p:sp>
      <p:sp>
        <p:nvSpPr>
          <p:cNvPr id="455690851" name="ZoneTexte 103"/>
          <p:cNvSpPr txBox="1"/>
          <p:nvPr/>
        </p:nvSpPr>
        <p:spPr bwMode="auto">
          <a:xfrm rot="2803062">
            <a:off x="6327356" y="2479240"/>
            <a:ext cx="635946" cy="200055"/>
          </a:xfrm>
          <a:prstGeom prst="rect">
            <a:avLst/>
          </a:prstGeom>
          <a:noFill/>
        </p:spPr>
        <p:txBody>
          <a:bodyPr wrap="square" rtlCol="0">
            <a:spAutoFit/>
          </a:bodyPr>
          <a:lstStyle/>
          <a:p>
            <a:pPr>
              <a:defRPr/>
            </a:pPr>
            <a:r>
              <a:rPr lang="fr-FR" sz="700" b="1">
                <a:solidFill>
                  <a:schemeClr val="bg2"/>
                </a:solidFill>
              </a:rPr>
              <a:t>« Faible »</a:t>
            </a:r>
            <a:endParaRPr/>
          </a:p>
        </p:txBody>
      </p:sp>
      <p:sp>
        <p:nvSpPr>
          <p:cNvPr id="1348238489" name="ZoneTexte 106"/>
          <p:cNvSpPr txBox="1"/>
          <p:nvPr/>
        </p:nvSpPr>
        <p:spPr bwMode="auto">
          <a:xfrm>
            <a:off x="7072183" y="2586191"/>
            <a:ext cx="2036356" cy="707886"/>
          </a:xfrm>
          <a:prstGeom prst="rect">
            <a:avLst/>
          </a:prstGeom>
          <a:noFill/>
          <a:ln>
            <a:solidFill>
              <a:schemeClr val="tx2"/>
            </a:solidFill>
          </a:ln>
        </p:spPr>
        <p:txBody>
          <a:bodyPr wrap="square" rtlCol="0">
            <a:spAutoFit/>
          </a:bodyPr>
          <a:lstStyle/>
          <a:p>
            <a:pPr marL="171450" indent="-171450" algn="just">
              <a:buFont typeface="Wingdings"/>
              <a:buChar char="ü"/>
              <a:defRPr/>
            </a:pPr>
            <a:r>
              <a:rPr lang="fr-FR" sz="800"/>
              <a:t>Pour être éligible, le projet doit démontrer pour l’existant une économie d’eau potentielle </a:t>
            </a:r>
            <a:r>
              <a:rPr lang="fr-FR" sz="800" b="1"/>
              <a:t>d’au moins 25%, </a:t>
            </a:r>
            <a:r>
              <a:rPr lang="fr-FR" sz="800"/>
              <a:t>et de </a:t>
            </a:r>
            <a:r>
              <a:rPr lang="fr-FR" sz="800" b="1"/>
              <a:t>50% d’économie effective </a:t>
            </a:r>
            <a:r>
              <a:rPr lang="fr-FR" sz="800" b="1">
                <a:solidFill>
                  <a:schemeClr val="tx2">
                    <a:lumMod val="60000"/>
                    <a:lumOff val="40000"/>
                  </a:schemeClr>
                </a:solidFill>
              </a:rPr>
              <a:t>(point b.1)</a:t>
            </a:r>
            <a:endParaRPr/>
          </a:p>
        </p:txBody>
      </p:sp>
      <p:sp>
        <p:nvSpPr>
          <p:cNvPr id="407953325" name="ZoneTexte 110"/>
          <p:cNvSpPr txBox="1"/>
          <p:nvPr/>
        </p:nvSpPr>
        <p:spPr bwMode="auto">
          <a:xfrm>
            <a:off x="7072362" y="1137435"/>
            <a:ext cx="2036356" cy="461665"/>
          </a:xfrm>
          <a:prstGeom prst="rect">
            <a:avLst/>
          </a:prstGeom>
          <a:noFill/>
          <a:ln>
            <a:solidFill>
              <a:schemeClr val="tx2"/>
            </a:solidFill>
          </a:ln>
        </p:spPr>
        <p:txBody>
          <a:bodyPr wrap="square" rtlCol="0">
            <a:spAutoFit/>
          </a:bodyPr>
          <a:lstStyle/>
          <a:p>
            <a:pPr marL="171450" indent="-171450" algn="just">
              <a:buFont typeface="Wingdings"/>
              <a:buChar char="ü"/>
              <a:defRPr/>
            </a:pPr>
            <a:r>
              <a:rPr lang="fr-FR" sz="800"/>
              <a:t>Le projet est éligible s’il n’a pas d’incidence négative importante sur l’environnement </a:t>
            </a:r>
            <a:r>
              <a:rPr lang="fr-FR" sz="800" b="1">
                <a:solidFill>
                  <a:schemeClr val="tx2">
                    <a:lumMod val="60000"/>
                    <a:lumOff val="40000"/>
                  </a:schemeClr>
                </a:solidFill>
              </a:rPr>
              <a:t>(point c.1)</a:t>
            </a:r>
            <a:endParaRPr/>
          </a:p>
        </p:txBody>
      </p:sp>
      <p:cxnSp>
        <p:nvCxnSpPr>
          <p:cNvPr id="315741068" name="Connecteur droit avec flèche 111"/>
          <p:cNvCxnSpPr>
            <a:stCxn id="2146320728" idx="3"/>
            <a:endCxn id="407953325" idx="1"/>
          </p:cNvCxnSpPr>
          <p:nvPr/>
        </p:nvCxnSpPr>
        <p:spPr bwMode="auto">
          <a:xfrm flipV="1">
            <a:off x="6337943" y="1368268"/>
            <a:ext cx="734419" cy="1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8380326" name="ZoneTexte 118"/>
          <p:cNvSpPr txBox="1"/>
          <p:nvPr/>
        </p:nvSpPr>
        <p:spPr bwMode="auto">
          <a:xfrm>
            <a:off x="7072362" y="768320"/>
            <a:ext cx="2036356" cy="338554"/>
          </a:xfrm>
          <a:prstGeom prst="rect">
            <a:avLst/>
          </a:prstGeom>
          <a:noFill/>
          <a:ln>
            <a:solidFill>
              <a:schemeClr val="tx2"/>
            </a:solidFill>
          </a:ln>
        </p:spPr>
        <p:txBody>
          <a:bodyPr wrap="square" rtlCol="0">
            <a:spAutoFit/>
          </a:bodyPr>
          <a:lstStyle/>
          <a:p>
            <a:pPr marL="171450" indent="-171450">
              <a:buFont typeface="Wingdings"/>
              <a:buChar char="ü"/>
              <a:defRPr/>
            </a:pPr>
            <a:r>
              <a:rPr lang="fr-FR" sz="800"/>
              <a:t>Le projet n’est pas éligible </a:t>
            </a:r>
            <a:r>
              <a:rPr lang="fr-FR" sz="800" b="1">
                <a:solidFill>
                  <a:schemeClr val="tx2">
                    <a:lumMod val="60000"/>
                    <a:lumOff val="40000"/>
                  </a:schemeClr>
                </a:solidFill>
              </a:rPr>
              <a:t>(point c.1)</a:t>
            </a:r>
            <a:endParaRPr/>
          </a:p>
        </p:txBody>
      </p:sp>
      <p:sp>
        <p:nvSpPr>
          <p:cNvPr id="849960651" name="ZoneTexte 122"/>
          <p:cNvSpPr txBox="1"/>
          <p:nvPr/>
        </p:nvSpPr>
        <p:spPr bwMode="auto">
          <a:xfrm>
            <a:off x="3213204" y="2659311"/>
            <a:ext cx="1428136" cy="584775"/>
          </a:xfrm>
          <a:prstGeom prst="rect">
            <a:avLst/>
          </a:prstGeom>
          <a:noFill/>
          <a:ln>
            <a:solidFill>
              <a:schemeClr val="accent5"/>
            </a:solidFill>
          </a:ln>
        </p:spPr>
        <p:txBody>
          <a:bodyPr wrap="square" rtlCol="0">
            <a:spAutoFit/>
          </a:bodyPr>
          <a:lstStyle/>
          <a:p>
            <a:pPr algn="just">
              <a:defRPr/>
            </a:pPr>
            <a:r>
              <a:rPr lang="fr-FR" sz="800"/>
              <a:t>Le projet a une incidence sur </a:t>
            </a:r>
            <a:r>
              <a:rPr lang="fr-FR" sz="800" b="1">
                <a:solidFill>
                  <a:schemeClr val="bg2"/>
                </a:solidFill>
              </a:rPr>
              <a:t>une masse d’eau</a:t>
            </a:r>
            <a:r>
              <a:rPr lang="fr-FR" sz="800" b="1"/>
              <a:t> </a:t>
            </a:r>
            <a:r>
              <a:rPr lang="fr-FR" sz="800" b="1">
                <a:solidFill>
                  <a:schemeClr val="bg2"/>
                </a:solidFill>
              </a:rPr>
              <a:t>en état moins que bon</a:t>
            </a:r>
            <a:r>
              <a:rPr lang="fr-FR" sz="800" b="1">
                <a:solidFill>
                  <a:schemeClr val="accent4"/>
                </a:solidFill>
              </a:rPr>
              <a:t> </a:t>
            </a:r>
            <a:r>
              <a:rPr lang="fr-FR" sz="800"/>
              <a:t>pour des raisons quantitatives</a:t>
            </a:r>
            <a:endParaRPr/>
          </a:p>
        </p:txBody>
      </p:sp>
      <p:cxnSp>
        <p:nvCxnSpPr>
          <p:cNvPr id="1559418334" name="Connecteur droit avec flèche 123"/>
          <p:cNvCxnSpPr>
            <a:stCxn id="375557529" idx="3"/>
            <a:endCxn id="244109294" idx="1"/>
          </p:cNvCxnSpPr>
          <p:nvPr/>
        </p:nvCxnSpPr>
        <p:spPr bwMode="auto">
          <a:xfrm>
            <a:off x="2728643" y="2953759"/>
            <a:ext cx="484561" cy="8526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4109294" name="ZoneTexte 124"/>
          <p:cNvSpPr txBox="1"/>
          <p:nvPr/>
        </p:nvSpPr>
        <p:spPr bwMode="auto">
          <a:xfrm>
            <a:off x="3213204" y="3476392"/>
            <a:ext cx="1428136" cy="584775"/>
          </a:xfrm>
          <a:prstGeom prst="rect">
            <a:avLst/>
          </a:prstGeom>
          <a:noFill/>
          <a:ln>
            <a:solidFill>
              <a:schemeClr val="accent1">
                <a:lumMod val="90000"/>
                <a:lumOff val="10000"/>
              </a:schemeClr>
            </a:solidFill>
          </a:ln>
        </p:spPr>
        <p:txBody>
          <a:bodyPr wrap="square" rtlCol="0">
            <a:spAutoFit/>
          </a:bodyPr>
          <a:lstStyle/>
          <a:p>
            <a:pPr algn="just">
              <a:defRPr/>
            </a:pPr>
            <a:r>
              <a:rPr lang="fr-FR" sz="800"/>
              <a:t>Le projet a une incidence sur une masse d’eau </a:t>
            </a:r>
            <a:r>
              <a:rPr lang="fr-FR" sz="800" b="1">
                <a:solidFill>
                  <a:schemeClr val="accent1">
                    <a:lumMod val="75000"/>
                    <a:lumOff val="25000"/>
                  </a:schemeClr>
                </a:solidFill>
              </a:rPr>
              <a:t>en bon état sur les aspects quantitatifs</a:t>
            </a:r>
            <a:endParaRPr/>
          </a:p>
        </p:txBody>
      </p:sp>
      <p:cxnSp>
        <p:nvCxnSpPr>
          <p:cNvPr id="2065652870" name="Connecteur droit avec flèche 126"/>
          <p:cNvCxnSpPr>
            <a:stCxn id="375557529" idx="3"/>
            <a:endCxn id="849960651" idx="1"/>
          </p:cNvCxnSpPr>
          <p:nvPr/>
        </p:nvCxnSpPr>
        <p:spPr bwMode="auto">
          <a:xfrm flipV="1">
            <a:off x="2728643" y="2951699"/>
            <a:ext cx="484561" cy="2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4950412" name="Connecteur droit avec flèche 143"/>
          <p:cNvCxnSpPr>
            <a:stCxn id="849960651" idx="3"/>
            <a:endCxn id="1937656855" idx="1"/>
          </p:cNvCxnSpPr>
          <p:nvPr/>
        </p:nvCxnSpPr>
        <p:spPr bwMode="auto">
          <a:xfrm flipV="1">
            <a:off x="4641340" y="2945252"/>
            <a:ext cx="312441" cy="64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8329554" name="Connecteur droit avec flèche 146"/>
          <p:cNvCxnSpPr>
            <a:stCxn id="244109294" idx="3"/>
            <a:endCxn id="1925125020" idx="1"/>
          </p:cNvCxnSpPr>
          <p:nvPr/>
        </p:nvCxnSpPr>
        <p:spPr bwMode="auto">
          <a:xfrm flipV="1">
            <a:off x="4641340" y="3806370"/>
            <a:ext cx="3124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7656855" name="ZoneTexte 211"/>
          <p:cNvSpPr txBox="1"/>
          <p:nvPr/>
        </p:nvSpPr>
        <p:spPr bwMode="auto">
          <a:xfrm>
            <a:off x="4953780" y="2529753"/>
            <a:ext cx="1385417" cy="830997"/>
          </a:xfrm>
          <a:prstGeom prst="rect">
            <a:avLst/>
          </a:prstGeom>
          <a:noFill/>
          <a:ln>
            <a:solidFill>
              <a:schemeClr val="accent6">
                <a:lumMod val="60000"/>
                <a:lumOff val="40000"/>
              </a:schemeClr>
            </a:solidFill>
          </a:ln>
        </p:spPr>
        <p:txBody>
          <a:bodyPr wrap="square" rtlCol="0">
            <a:spAutoFit/>
          </a:bodyPr>
          <a:lstStyle/>
          <a:p>
            <a:pPr algn="just">
              <a:defRPr/>
            </a:pPr>
            <a:r>
              <a:rPr lang="fr-FR" sz="800"/>
              <a:t>Le projet concerne l’amélioration d’une installation d’irrigation existante </a:t>
            </a:r>
            <a:r>
              <a:rPr lang="fr-FR" sz="800" u="sng"/>
              <a:t>avec un degré d’efficacité </a:t>
            </a:r>
            <a:r>
              <a:rPr lang="fr-FR" sz="800" b="1" u="sng">
                <a:solidFill>
                  <a:schemeClr val="bg2"/>
                </a:solidFill>
              </a:rPr>
              <a:t>« faible »</a:t>
            </a:r>
            <a:r>
              <a:rPr lang="fr-FR" sz="800" u="sng"/>
              <a:t> ou </a:t>
            </a:r>
            <a:r>
              <a:rPr lang="fr-FR" sz="800" b="1" u="sng">
                <a:solidFill>
                  <a:srgbClr val="00B0F0"/>
                </a:solidFill>
              </a:rPr>
              <a:t>« élevé » </a:t>
            </a:r>
            <a:r>
              <a:rPr lang="fr-FR" sz="800" b="1">
                <a:solidFill>
                  <a:schemeClr val="tx2">
                    <a:lumMod val="60000"/>
                    <a:lumOff val="40000"/>
                  </a:schemeClr>
                </a:solidFill>
              </a:rPr>
              <a:t>(point b.1.ii)</a:t>
            </a:r>
            <a:endParaRPr lang="fr-FR" sz="800" b="1" u="sng">
              <a:solidFill>
                <a:srgbClr val="00B0F0"/>
              </a:solidFill>
            </a:endParaRPr>
          </a:p>
        </p:txBody>
      </p:sp>
      <p:cxnSp>
        <p:nvCxnSpPr>
          <p:cNvPr id="1062388530" name="Connecteur droit avec flèche 214"/>
          <p:cNvCxnSpPr>
            <a:stCxn id="1937656855" idx="3"/>
            <a:endCxn id="1348238489" idx="1"/>
          </p:cNvCxnSpPr>
          <p:nvPr/>
        </p:nvCxnSpPr>
        <p:spPr bwMode="auto">
          <a:xfrm flipV="1">
            <a:off x="6339198" y="2940134"/>
            <a:ext cx="732985" cy="5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6887697" name="ZoneTexte 243"/>
          <p:cNvSpPr txBox="1"/>
          <p:nvPr/>
        </p:nvSpPr>
        <p:spPr bwMode="auto">
          <a:xfrm>
            <a:off x="1430834" y="4370983"/>
            <a:ext cx="1385417" cy="738664"/>
          </a:xfrm>
          <a:prstGeom prst="rect">
            <a:avLst/>
          </a:prstGeom>
          <a:noFill/>
          <a:ln>
            <a:solidFill>
              <a:schemeClr val="accent6">
                <a:lumMod val="60000"/>
                <a:lumOff val="40000"/>
              </a:schemeClr>
            </a:solidFill>
          </a:ln>
        </p:spPr>
        <p:txBody>
          <a:bodyPr wrap="square" rtlCol="0">
            <a:spAutoFit/>
          </a:bodyPr>
          <a:lstStyle/>
          <a:p>
            <a:pPr algn="just">
              <a:defRPr/>
            </a:pPr>
            <a:r>
              <a:rPr lang="fr-FR" sz="700" b="1"/>
              <a:t>Projet non connecté au réseau hydrographique </a:t>
            </a:r>
            <a:r>
              <a:rPr lang="fr-FR" sz="700"/>
              <a:t>(Retenue collinaire individuelle déconnectée ; retenue alimentée par récupération eaux de pluie)</a:t>
            </a:r>
            <a:endParaRPr/>
          </a:p>
        </p:txBody>
      </p:sp>
      <p:cxnSp>
        <p:nvCxnSpPr>
          <p:cNvPr id="830921674" name="Connecteur droit avec flèche 250"/>
          <p:cNvCxnSpPr>
            <a:stCxn id="504340796" idx="3"/>
            <a:endCxn id="1857964384" idx="1"/>
          </p:cNvCxnSpPr>
          <p:nvPr/>
        </p:nvCxnSpPr>
        <p:spPr bwMode="auto">
          <a:xfrm flipV="1">
            <a:off x="6339198" y="4374487"/>
            <a:ext cx="737391" cy="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57964384" name="ZoneTexte 253"/>
          <p:cNvSpPr txBox="1"/>
          <p:nvPr/>
        </p:nvSpPr>
        <p:spPr bwMode="auto">
          <a:xfrm>
            <a:off x="7076589" y="4143654"/>
            <a:ext cx="2036356" cy="461665"/>
          </a:xfrm>
          <a:prstGeom prst="rect">
            <a:avLst/>
          </a:prstGeom>
          <a:noFill/>
          <a:ln>
            <a:solidFill>
              <a:schemeClr val="tx2"/>
            </a:solidFill>
          </a:ln>
        </p:spPr>
        <p:txBody>
          <a:bodyPr wrap="square" rtlCol="0">
            <a:spAutoFit/>
          </a:bodyPr>
          <a:lstStyle/>
          <a:p>
            <a:pPr marL="171450" indent="-171450" algn="just">
              <a:buFont typeface="Wingdings"/>
              <a:buChar char="ü"/>
              <a:defRPr/>
            </a:pPr>
            <a:r>
              <a:rPr lang="fr-FR" sz="800"/>
              <a:t>Le projet est éligible s’il n’a pas d’incidence négative importante sur l’environnement </a:t>
            </a:r>
            <a:r>
              <a:rPr lang="fr-FR" sz="800" b="1">
                <a:solidFill>
                  <a:schemeClr val="tx2">
                    <a:lumMod val="60000"/>
                    <a:lumOff val="40000"/>
                  </a:schemeClr>
                </a:solidFill>
              </a:rPr>
              <a:t>(point b.2)</a:t>
            </a:r>
            <a:endParaRPr/>
          </a:p>
        </p:txBody>
      </p:sp>
      <p:sp>
        <p:nvSpPr>
          <p:cNvPr id="1925125020" name="ZoneTexte 255"/>
          <p:cNvSpPr txBox="1"/>
          <p:nvPr/>
        </p:nvSpPr>
        <p:spPr bwMode="auto">
          <a:xfrm>
            <a:off x="4953780" y="3414836"/>
            <a:ext cx="1385417" cy="707886"/>
          </a:xfrm>
          <a:prstGeom prst="rect">
            <a:avLst/>
          </a:prstGeom>
          <a:noFill/>
          <a:ln>
            <a:solidFill>
              <a:schemeClr val="accent6">
                <a:lumMod val="60000"/>
                <a:lumOff val="40000"/>
              </a:schemeClr>
            </a:solidFill>
          </a:ln>
        </p:spPr>
        <p:txBody>
          <a:bodyPr wrap="square" rtlCol="0">
            <a:spAutoFit/>
          </a:bodyPr>
          <a:lstStyle/>
          <a:p>
            <a:pPr algn="just">
              <a:defRPr/>
            </a:pPr>
            <a:r>
              <a:rPr lang="fr-FR" sz="800"/>
              <a:t>Le projet concerne l’amélioration d’une installation d’irrigation </a:t>
            </a:r>
            <a:r>
              <a:rPr lang="fr-FR" sz="800" u="sng"/>
              <a:t>existante</a:t>
            </a:r>
            <a:r>
              <a:rPr lang="fr-FR" sz="800"/>
              <a:t> avec </a:t>
            </a:r>
            <a:r>
              <a:rPr lang="fr-FR" sz="800" u="sng"/>
              <a:t>un degré d’efficacité</a:t>
            </a:r>
            <a:r>
              <a:rPr lang="fr-FR" sz="800"/>
              <a:t>…</a:t>
            </a:r>
            <a:r>
              <a:rPr lang="fr-FR" sz="800" b="1">
                <a:solidFill>
                  <a:schemeClr val="tx2">
                    <a:lumMod val="60000"/>
                    <a:lumOff val="40000"/>
                  </a:schemeClr>
                </a:solidFill>
              </a:rPr>
              <a:t>(point b.1.i)</a:t>
            </a:r>
            <a:endParaRPr/>
          </a:p>
        </p:txBody>
      </p:sp>
      <p:cxnSp>
        <p:nvCxnSpPr>
          <p:cNvPr id="272488063" name="Connecteur droit avec flèche 261"/>
          <p:cNvCxnSpPr>
            <a:stCxn id="1925125020" idx="3"/>
          </p:cNvCxnSpPr>
          <p:nvPr/>
        </p:nvCxnSpPr>
        <p:spPr bwMode="auto">
          <a:xfrm flipV="1">
            <a:off x="6339198" y="3125659"/>
            <a:ext cx="721479" cy="6431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7505253" name="Connecteur droit avec flèche 264"/>
          <p:cNvCxnSpPr>
            <a:stCxn id="1925125020" idx="3"/>
          </p:cNvCxnSpPr>
          <p:nvPr/>
        </p:nvCxnSpPr>
        <p:spPr bwMode="auto">
          <a:xfrm>
            <a:off x="6339198" y="3768779"/>
            <a:ext cx="741809" cy="4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45582386" name="ZoneTexte 267"/>
          <p:cNvSpPr txBox="1"/>
          <p:nvPr/>
        </p:nvSpPr>
        <p:spPr bwMode="auto">
          <a:xfrm rot="18947512">
            <a:off x="6378851" y="3228911"/>
            <a:ext cx="641458" cy="200055"/>
          </a:xfrm>
          <a:prstGeom prst="rect">
            <a:avLst/>
          </a:prstGeom>
          <a:noFill/>
        </p:spPr>
        <p:txBody>
          <a:bodyPr wrap="square" rtlCol="0">
            <a:spAutoFit/>
          </a:bodyPr>
          <a:lstStyle/>
          <a:p>
            <a:pPr>
              <a:defRPr/>
            </a:pPr>
            <a:r>
              <a:rPr lang="fr-FR" sz="700" b="1">
                <a:solidFill>
                  <a:schemeClr val="bg2"/>
                </a:solidFill>
              </a:rPr>
              <a:t>« Faible »</a:t>
            </a:r>
            <a:endParaRPr/>
          </a:p>
        </p:txBody>
      </p:sp>
      <p:sp>
        <p:nvSpPr>
          <p:cNvPr id="1628887393" name="ZoneTexte 269"/>
          <p:cNvSpPr txBox="1"/>
          <p:nvPr/>
        </p:nvSpPr>
        <p:spPr bwMode="auto">
          <a:xfrm>
            <a:off x="6435076" y="3781554"/>
            <a:ext cx="635946" cy="200055"/>
          </a:xfrm>
          <a:prstGeom prst="rect">
            <a:avLst/>
          </a:prstGeom>
          <a:noFill/>
        </p:spPr>
        <p:txBody>
          <a:bodyPr wrap="square" rtlCol="0">
            <a:spAutoFit/>
          </a:bodyPr>
          <a:lstStyle/>
          <a:p>
            <a:pPr>
              <a:defRPr/>
            </a:pPr>
            <a:r>
              <a:rPr lang="fr-FR" sz="700" b="1">
                <a:solidFill>
                  <a:srgbClr val="00B0F0"/>
                </a:solidFill>
              </a:rPr>
              <a:t>« Élevé »</a:t>
            </a:r>
            <a:endParaRPr/>
          </a:p>
        </p:txBody>
      </p:sp>
      <p:cxnSp>
        <p:nvCxnSpPr>
          <p:cNvPr id="921720819" name="Connecteur droit 275"/>
          <p:cNvCxnSpPr/>
          <p:nvPr/>
        </p:nvCxnSpPr>
        <p:spPr bwMode="auto">
          <a:xfrm>
            <a:off x="2924538" y="-253275"/>
            <a:ext cx="0" cy="5380062"/>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0361119" name="Connecteur droit 281"/>
          <p:cNvCxnSpPr/>
          <p:nvPr/>
        </p:nvCxnSpPr>
        <p:spPr bwMode="auto">
          <a:xfrm flipH="1">
            <a:off x="4857913" y="-260123"/>
            <a:ext cx="10536" cy="5378546"/>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19535830" name="Connecteur droit 282"/>
          <p:cNvCxnSpPr/>
          <p:nvPr/>
        </p:nvCxnSpPr>
        <p:spPr bwMode="auto">
          <a:xfrm flipH="1">
            <a:off x="6411671" y="-144013"/>
            <a:ext cx="16317" cy="5262435"/>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2222486" name="Connecteur droit 283"/>
          <p:cNvCxnSpPr/>
          <p:nvPr/>
        </p:nvCxnSpPr>
        <p:spPr bwMode="auto">
          <a:xfrm>
            <a:off x="7020272" y="-182074"/>
            <a:ext cx="0" cy="531832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173962168" name="ZoneTexte 294"/>
          <p:cNvSpPr txBox="1"/>
          <p:nvPr/>
        </p:nvSpPr>
        <p:spPr bwMode="auto">
          <a:xfrm>
            <a:off x="1099980" y="339671"/>
            <a:ext cx="1758891" cy="584775"/>
          </a:xfrm>
          <a:prstGeom prst="rect">
            <a:avLst/>
          </a:prstGeom>
          <a:noFill/>
        </p:spPr>
        <p:txBody>
          <a:bodyPr wrap="square" rtlCol="0">
            <a:spAutoFit/>
          </a:bodyPr>
          <a:lstStyle/>
          <a:p>
            <a:pPr algn="ctr">
              <a:defRPr/>
            </a:pPr>
            <a:r>
              <a:rPr lang="fr-FR" sz="800" b="1" i="1">
                <a:latin typeface="Marianne"/>
              </a:rPr>
              <a:t>Le projet induit-il une augmentation de la surface irriguée et/ou du prélèvement dans une masse d’eau ? </a:t>
            </a:r>
            <a:endParaRPr/>
          </a:p>
        </p:txBody>
      </p:sp>
      <p:sp>
        <p:nvSpPr>
          <p:cNvPr id="1323261498" name="ZoneTexte 296"/>
          <p:cNvSpPr txBox="1"/>
          <p:nvPr/>
        </p:nvSpPr>
        <p:spPr bwMode="auto">
          <a:xfrm>
            <a:off x="2987824" y="337611"/>
            <a:ext cx="1758891" cy="338554"/>
          </a:xfrm>
          <a:prstGeom prst="rect">
            <a:avLst/>
          </a:prstGeom>
          <a:noFill/>
        </p:spPr>
        <p:txBody>
          <a:bodyPr wrap="square" rtlCol="0">
            <a:spAutoFit/>
          </a:bodyPr>
          <a:lstStyle/>
          <a:p>
            <a:pPr algn="ctr">
              <a:defRPr/>
            </a:pPr>
            <a:r>
              <a:rPr lang="fr-FR" sz="800" b="1" i="1">
                <a:latin typeface="Marianne"/>
              </a:rPr>
              <a:t>Quel est l’état de la masse d’eau impactée ? </a:t>
            </a:r>
            <a:endParaRPr/>
          </a:p>
        </p:txBody>
      </p:sp>
      <p:sp>
        <p:nvSpPr>
          <p:cNvPr id="1567894369" name="ZoneTexte 297"/>
          <p:cNvSpPr txBox="1"/>
          <p:nvPr/>
        </p:nvSpPr>
        <p:spPr bwMode="auto">
          <a:xfrm>
            <a:off x="4726577" y="293716"/>
            <a:ext cx="1758891" cy="338554"/>
          </a:xfrm>
          <a:prstGeom prst="rect">
            <a:avLst/>
          </a:prstGeom>
          <a:noFill/>
        </p:spPr>
        <p:txBody>
          <a:bodyPr wrap="square" rtlCol="0">
            <a:spAutoFit/>
          </a:bodyPr>
          <a:lstStyle/>
          <a:p>
            <a:pPr algn="ctr">
              <a:defRPr/>
            </a:pPr>
            <a:r>
              <a:rPr lang="fr-FR" sz="800" b="1" i="1">
                <a:latin typeface="Marianne"/>
              </a:rPr>
              <a:t>Le projet est-il une version améliorée de l’existant ? </a:t>
            </a:r>
            <a:endParaRPr/>
          </a:p>
        </p:txBody>
      </p:sp>
      <p:sp>
        <p:nvSpPr>
          <p:cNvPr id="1337874408" name="ZoneTexte 298"/>
          <p:cNvSpPr txBox="1"/>
          <p:nvPr/>
        </p:nvSpPr>
        <p:spPr bwMode="auto">
          <a:xfrm>
            <a:off x="6432053" y="337611"/>
            <a:ext cx="614976" cy="400110"/>
          </a:xfrm>
          <a:prstGeom prst="rect">
            <a:avLst/>
          </a:prstGeom>
          <a:noFill/>
        </p:spPr>
        <p:txBody>
          <a:bodyPr wrap="square" rtlCol="0">
            <a:spAutoFit/>
          </a:bodyPr>
          <a:lstStyle/>
          <a:p>
            <a:pPr algn="ctr">
              <a:defRPr/>
            </a:pPr>
            <a:r>
              <a:rPr lang="fr-FR" sz="500" b="1" i="1">
                <a:latin typeface="Marianne"/>
              </a:rPr>
              <a:t>Quel est le degré d’efficacité de l’existant ? </a:t>
            </a:r>
            <a:endParaRPr/>
          </a:p>
        </p:txBody>
      </p:sp>
      <p:sp>
        <p:nvSpPr>
          <p:cNvPr id="1936277761" name="ZoneTexte 299"/>
          <p:cNvSpPr txBox="1"/>
          <p:nvPr/>
        </p:nvSpPr>
        <p:spPr bwMode="auto">
          <a:xfrm>
            <a:off x="7361144" y="337611"/>
            <a:ext cx="1675712" cy="338554"/>
          </a:xfrm>
          <a:prstGeom prst="rect">
            <a:avLst/>
          </a:prstGeom>
          <a:noFill/>
        </p:spPr>
        <p:txBody>
          <a:bodyPr wrap="square" rtlCol="0">
            <a:spAutoFit/>
          </a:bodyPr>
          <a:lstStyle/>
          <a:p>
            <a:pPr algn="ctr">
              <a:defRPr/>
            </a:pPr>
            <a:r>
              <a:rPr lang="fr-FR" sz="800" b="1" i="1">
                <a:latin typeface="Marianne"/>
              </a:rPr>
              <a:t>Conditions d’éligibilité de l’investissement ?</a:t>
            </a:r>
            <a:endParaRPr/>
          </a:p>
        </p:txBody>
      </p:sp>
      <p:pic>
        <p:nvPicPr>
          <p:cNvPr id="1457175709" name="Image 300"/>
          <p:cNvPicPr>
            <a:picLocks noChangeAspect="1"/>
          </p:cNvPicPr>
          <p:nvPr/>
        </p:nvPicPr>
        <p:blipFill>
          <a:blip r:embed="rId3"/>
          <a:stretch/>
        </p:blipFill>
        <p:spPr bwMode="auto">
          <a:xfrm>
            <a:off x="1714357" y="2329291"/>
            <a:ext cx="353450" cy="230278"/>
          </a:xfrm>
          <a:prstGeom prst="rect">
            <a:avLst/>
          </a:prstGeom>
          <a:ln>
            <a:solidFill>
              <a:schemeClr val="tx1"/>
            </a:solidFill>
          </a:ln>
        </p:spPr>
      </p:pic>
      <p:pic>
        <p:nvPicPr>
          <p:cNvPr id="1290473402" name="Image 306"/>
          <p:cNvPicPr>
            <a:picLocks noChangeAspect="1"/>
          </p:cNvPicPr>
          <p:nvPr/>
        </p:nvPicPr>
        <p:blipFill>
          <a:blip r:embed="rId4"/>
          <a:stretch/>
        </p:blipFill>
        <p:spPr bwMode="auto">
          <a:xfrm>
            <a:off x="3769910" y="1212640"/>
            <a:ext cx="270344" cy="256116"/>
          </a:xfrm>
          <a:prstGeom prst="rect">
            <a:avLst/>
          </a:prstGeom>
          <a:ln>
            <a:solidFill>
              <a:schemeClr val="tx1"/>
            </a:solidFill>
          </a:ln>
        </p:spPr>
      </p:pic>
      <p:pic>
        <p:nvPicPr>
          <p:cNvPr id="960846061" name="Image 307"/>
          <p:cNvPicPr>
            <a:picLocks noChangeAspect="1"/>
          </p:cNvPicPr>
          <p:nvPr/>
        </p:nvPicPr>
        <p:blipFill>
          <a:blip r:embed="rId5"/>
          <a:stretch/>
        </p:blipFill>
        <p:spPr bwMode="auto">
          <a:xfrm>
            <a:off x="3762291" y="2302038"/>
            <a:ext cx="225517" cy="251240"/>
          </a:xfrm>
          <a:prstGeom prst="rect">
            <a:avLst/>
          </a:prstGeom>
          <a:ln>
            <a:solidFill>
              <a:schemeClr val="tx1"/>
            </a:solidFill>
          </a:ln>
        </p:spPr>
      </p:pic>
      <p:pic>
        <p:nvPicPr>
          <p:cNvPr id="40545165" name="Image 308"/>
          <p:cNvPicPr>
            <a:picLocks noChangeAspect="1"/>
          </p:cNvPicPr>
          <p:nvPr/>
        </p:nvPicPr>
        <p:blipFill>
          <a:blip r:embed="rId5"/>
          <a:stretch/>
        </p:blipFill>
        <p:spPr bwMode="auto">
          <a:xfrm>
            <a:off x="3753049" y="4021624"/>
            <a:ext cx="225517" cy="251240"/>
          </a:xfrm>
          <a:prstGeom prst="rect">
            <a:avLst/>
          </a:prstGeom>
          <a:ln>
            <a:solidFill>
              <a:schemeClr val="tx1"/>
            </a:solidFill>
          </a:ln>
        </p:spPr>
      </p:pic>
      <p:pic>
        <p:nvPicPr>
          <p:cNvPr id="199726318" name="Image 9"/>
          <p:cNvPicPr>
            <a:picLocks noChangeAspect="1"/>
          </p:cNvPicPr>
          <p:nvPr/>
        </p:nvPicPr>
        <p:blipFill>
          <a:blip r:embed="rId6"/>
          <a:stretch/>
        </p:blipFill>
        <p:spPr bwMode="auto">
          <a:xfrm>
            <a:off x="1705363" y="3221918"/>
            <a:ext cx="380299" cy="179550"/>
          </a:xfrm>
          <a:prstGeom prst="rect">
            <a:avLst/>
          </a:prstGeom>
          <a:ln>
            <a:solidFill>
              <a:schemeClr val="accent1"/>
            </a:solidFill>
          </a:ln>
        </p:spPr>
      </p:pic>
      <p:sp>
        <p:nvSpPr>
          <p:cNvPr id="504340796" name="ZoneTexte 195"/>
          <p:cNvSpPr txBox="1"/>
          <p:nvPr/>
        </p:nvSpPr>
        <p:spPr bwMode="auto">
          <a:xfrm>
            <a:off x="4953780" y="4144612"/>
            <a:ext cx="1385417" cy="461665"/>
          </a:xfrm>
          <a:prstGeom prst="rect">
            <a:avLst/>
          </a:prstGeom>
          <a:noFill/>
          <a:ln>
            <a:solidFill>
              <a:schemeClr val="accent6">
                <a:lumMod val="60000"/>
                <a:lumOff val="40000"/>
              </a:schemeClr>
            </a:solidFill>
          </a:ln>
        </p:spPr>
        <p:txBody>
          <a:bodyPr wrap="square" rtlCol="0">
            <a:spAutoFit/>
          </a:bodyPr>
          <a:lstStyle/>
          <a:p>
            <a:pPr algn="just">
              <a:defRPr/>
            </a:pPr>
            <a:r>
              <a:rPr lang="fr-FR" sz="800"/>
              <a:t>Le projet concerne la création ou l’extension d’un réservoir</a:t>
            </a:r>
            <a:endParaRPr/>
          </a:p>
        </p:txBody>
      </p:sp>
      <p:cxnSp>
        <p:nvCxnSpPr>
          <p:cNvPr id="199964274" name="Connecteur droit avec flèche 205"/>
          <p:cNvCxnSpPr>
            <a:stCxn id="849960651" idx="3"/>
            <a:endCxn id="504340796" idx="1"/>
          </p:cNvCxnSpPr>
          <p:nvPr/>
        </p:nvCxnSpPr>
        <p:spPr bwMode="auto">
          <a:xfrm>
            <a:off x="4641340" y="2951699"/>
            <a:ext cx="312441" cy="1423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92860455" name="Connecteur droit avec flèche 208"/>
          <p:cNvCxnSpPr>
            <a:stCxn id="244109294" idx="3"/>
            <a:endCxn id="504340796" idx="1"/>
          </p:cNvCxnSpPr>
          <p:nvPr/>
        </p:nvCxnSpPr>
        <p:spPr bwMode="auto">
          <a:xfrm>
            <a:off x="4641340" y="3768780"/>
            <a:ext cx="312441" cy="606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03466988" name="ZoneTexte 233"/>
          <p:cNvSpPr txBox="1"/>
          <p:nvPr/>
        </p:nvSpPr>
        <p:spPr bwMode="auto">
          <a:xfrm>
            <a:off x="7072362" y="4632161"/>
            <a:ext cx="2036356" cy="215444"/>
          </a:xfrm>
          <a:prstGeom prst="rect">
            <a:avLst/>
          </a:prstGeom>
          <a:noFill/>
          <a:ln>
            <a:solidFill>
              <a:schemeClr val="tx2"/>
            </a:solidFill>
          </a:ln>
        </p:spPr>
        <p:txBody>
          <a:bodyPr wrap="square" rtlCol="0">
            <a:spAutoFit/>
          </a:bodyPr>
          <a:lstStyle/>
          <a:p>
            <a:pPr marL="171450" indent="-171450" algn="just">
              <a:buFont typeface="Wingdings"/>
              <a:buChar char="ü"/>
              <a:defRPr/>
            </a:pPr>
            <a:r>
              <a:rPr lang="fr-FR" sz="800">
                <a:solidFill>
                  <a:schemeClr val="tx2">
                    <a:lumMod val="60000"/>
                    <a:lumOff val="40000"/>
                  </a:schemeClr>
                </a:solidFill>
              </a:rPr>
              <a:t> </a:t>
            </a:r>
            <a:r>
              <a:rPr lang="fr-FR" sz="800"/>
              <a:t>( cf. page 2) </a:t>
            </a:r>
            <a:r>
              <a:rPr lang="fr-FR" sz="800" b="1">
                <a:solidFill>
                  <a:schemeClr val="tx2">
                    <a:lumMod val="60000"/>
                    <a:lumOff val="40000"/>
                  </a:schemeClr>
                </a:solidFill>
              </a:rPr>
              <a:t>(point e)</a:t>
            </a:r>
            <a:endParaRPr/>
          </a:p>
        </p:txBody>
      </p:sp>
      <p:sp>
        <p:nvSpPr>
          <p:cNvPr id="653870831" name="ZoneTexte 83"/>
          <p:cNvSpPr txBox="1"/>
          <p:nvPr/>
        </p:nvSpPr>
        <p:spPr bwMode="auto">
          <a:xfrm>
            <a:off x="7072183" y="3407436"/>
            <a:ext cx="2036356" cy="707886"/>
          </a:xfrm>
          <a:prstGeom prst="rect">
            <a:avLst/>
          </a:prstGeom>
          <a:noFill/>
          <a:ln>
            <a:solidFill>
              <a:schemeClr val="tx2"/>
            </a:solidFill>
          </a:ln>
        </p:spPr>
        <p:txBody>
          <a:bodyPr wrap="square" rtlCol="0">
            <a:spAutoFit/>
          </a:bodyPr>
          <a:lstStyle/>
          <a:p>
            <a:pPr marL="171450" indent="-171450" algn="just">
              <a:buFont typeface="Wingdings"/>
              <a:buChar char="ü"/>
              <a:defRPr/>
            </a:pPr>
            <a:r>
              <a:rPr lang="fr-FR" sz="800"/>
              <a:t>Pour être éligible, le projet doit démontrer une économie d’eau potentielle </a:t>
            </a:r>
            <a:r>
              <a:rPr lang="fr-FR" sz="800" b="1"/>
              <a:t>d’au moins 5%, </a:t>
            </a:r>
            <a:r>
              <a:rPr lang="fr-FR" sz="800"/>
              <a:t>et de </a:t>
            </a:r>
            <a:r>
              <a:rPr lang="fr-FR" sz="800" b="1"/>
              <a:t>50% d’économie effective </a:t>
            </a:r>
            <a:r>
              <a:rPr lang="fr-FR" sz="800" b="1">
                <a:solidFill>
                  <a:schemeClr val="tx2">
                    <a:lumMod val="60000"/>
                    <a:lumOff val="40000"/>
                  </a:schemeClr>
                </a:solidFill>
              </a:rPr>
              <a:t>(point b.1)</a:t>
            </a:r>
            <a:endParaRPr/>
          </a:p>
        </p:txBody>
      </p:sp>
      <p:pic>
        <p:nvPicPr>
          <p:cNvPr id="941437438" name="Image 73"/>
          <p:cNvPicPr>
            <a:picLocks noChangeAspect="1"/>
          </p:cNvPicPr>
          <p:nvPr/>
        </p:nvPicPr>
        <p:blipFill>
          <a:blip r:embed="rId4"/>
          <a:stretch/>
        </p:blipFill>
        <p:spPr bwMode="auto">
          <a:xfrm>
            <a:off x="3746299" y="3195021"/>
            <a:ext cx="270344" cy="256116"/>
          </a:xfrm>
          <a:prstGeom prst="rect">
            <a:avLst/>
          </a:prstGeom>
          <a:ln>
            <a:solidFill>
              <a:schemeClr val="tx1"/>
            </a:solidFill>
          </a:ln>
        </p:spPr>
      </p:pic>
      <p:cxnSp>
        <p:nvCxnSpPr>
          <p:cNvPr id="1852233638" name="Connecteur : en angle 18"/>
          <p:cNvCxnSpPr>
            <a:stCxn id="1826887697" idx="3"/>
            <a:endCxn id="1503466988" idx="1"/>
          </p:cNvCxnSpPr>
          <p:nvPr/>
        </p:nvCxnSpPr>
        <p:spPr bwMode="auto">
          <a:xfrm flipV="1">
            <a:off x="2816251" y="4739883"/>
            <a:ext cx="4256111" cy="43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4559369" name="Connecteur droit avec flèche 49"/>
          <p:cNvCxnSpPr>
            <a:stCxn id="142497864" idx="3"/>
          </p:cNvCxnSpPr>
          <p:nvPr/>
        </p:nvCxnSpPr>
        <p:spPr bwMode="auto">
          <a:xfrm>
            <a:off x="6337943" y="2066975"/>
            <a:ext cx="709086" cy="753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281594" name="ZoneTexte 104"/>
          <p:cNvSpPr txBox="1"/>
          <p:nvPr/>
        </p:nvSpPr>
        <p:spPr bwMode="auto">
          <a:xfrm>
            <a:off x="8570793" y="4931681"/>
            <a:ext cx="524621" cy="215444"/>
          </a:xfrm>
          <a:prstGeom prst="rect">
            <a:avLst/>
          </a:prstGeom>
          <a:noFill/>
          <a:ln>
            <a:noFill/>
          </a:ln>
        </p:spPr>
        <p:txBody>
          <a:bodyPr wrap="square" rtlCol="0">
            <a:spAutoFit/>
          </a:bodyPr>
          <a:lstStyle/>
          <a:p>
            <a:pPr algn="just">
              <a:defRPr/>
            </a:pPr>
            <a:r>
              <a:rPr lang="fr-FR" sz="800" b="1"/>
              <a:t>Page 1</a:t>
            </a:r>
            <a:endParaRPr/>
          </a:p>
        </p:txBody>
      </p:sp>
      <p:cxnSp>
        <p:nvCxnSpPr>
          <p:cNvPr id="2098341990" name="Connecteur droit avec flèche 15"/>
          <p:cNvCxnSpPr>
            <a:stCxn id="767828497" idx="3"/>
            <a:endCxn id="1188380326" idx="1"/>
          </p:cNvCxnSpPr>
          <p:nvPr/>
        </p:nvCxnSpPr>
        <p:spPr bwMode="auto">
          <a:xfrm>
            <a:off x="4645004" y="935992"/>
            <a:ext cx="2427358" cy="1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2549898" name="Connecteur droit avec flèche 66"/>
          <p:cNvCxnSpPr/>
          <p:nvPr/>
        </p:nvCxnSpPr>
        <p:spPr bwMode="auto">
          <a:xfrm>
            <a:off x="2816251" y="4499896"/>
            <a:ext cx="215182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7305170" name="Connecteur droit avec flèche 10"/>
          <p:cNvCxnSpPr/>
          <p:nvPr/>
        </p:nvCxnSpPr>
        <p:spPr bwMode="auto">
          <a:xfrm flipV="1">
            <a:off x="1107578" y="2069393"/>
            <a:ext cx="197356" cy="8790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88362243" name="Connecteur droit avec flèche 14"/>
          <p:cNvCxnSpPr>
            <a:endCxn id="375557529" idx="1"/>
          </p:cNvCxnSpPr>
          <p:nvPr/>
        </p:nvCxnSpPr>
        <p:spPr bwMode="auto">
          <a:xfrm>
            <a:off x="1099627" y="2948475"/>
            <a:ext cx="195895" cy="5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89988510" name="Connecteur droit avec flèche 20"/>
          <p:cNvCxnSpPr/>
          <p:nvPr/>
        </p:nvCxnSpPr>
        <p:spPr bwMode="auto">
          <a:xfrm>
            <a:off x="1105128" y="2948475"/>
            <a:ext cx="317755" cy="1791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114893" name="ZoneTexte 67"/>
          <p:cNvSpPr txBox="1"/>
          <p:nvPr/>
        </p:nvSpPr>
        <p:spPr bwMode="auto">
          <a:xfrm>
            <a:off x="752408" y="1808"/>
            <a:ext cx="7337512" cy="338554"/>
          </a:xfrm>
          <a:prstGeom prst="rect">
            <a:avLst/>
          </a:prstGeom>
          <a:noFill/>
        </p:spPr>
        <p:txBody>
          <a:bodyPr wrap="square" rtlCol="0">
            <a:spAutoFit/>
          </a:bodyPr>
          <a:lstStyle/>
          <a:p>
            <a:pPr algn="ctr">
              <a:defRPr/>
            </a:pPr>
            <a:r>
              <a:rPr lang="fr-FR" sz="800" b="1" u="sng"/>
              <a:t>ANNEXE 1 : Schéma interprétatif des conditions d’éligibilité figurant au point 2.6 de l’appel à projets « Aide aux investissements portant sur des infrastructures hydrauliques agricoles d’irrigation dans le cadre du plan d’action pour une gestion résiliente et concertée de l’eau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88150217" name="ZoneTexte 2"/>
          <p:cNvSpPr txBox="1"/>
          <p:nvPr/>
        </p:nvSpPr>
        <p:spPr bwMode="auto">
          <a:xfrm>
            <a:off x="224040" y="123477"/>
            <a:ext cx="5222240" cy="261610"/>
          </a:xfrm>
          <a:prstGeom prst="rect">
            <a:avLst/>
          </a:prstGeom>
          <a:noFill/>
        </p:spPr>
        <p:txBody>
          <a:bodyPr wrap="square" rtlCol="0">
            <a:spAutoFit/>
          </a:bodyPr>
          <a:lstStyle/>
          <a:p>
            <a:pPr>
              <a:defRPr/>
            </a:pPr>
            <a:r>
              <a:rPr lang="fr-FR" sz="1100" b="1" u="sng">
                <a:latin typeface="Marianne"/>
              </a:rPr>
              <a:t>Quelques situations particulières</a:t>
            </a:r>
            <a:r>
              <a:rPr lang="fr-FR" sz="1100" b="1">
                <a:latin typeface="Marianne"/>
              </a:rPr>
              <a:t> :</a:t>
            </a:r>
            <a:endParaRPr/>
          </a:p>
        </p:txBody>
      </p:sp>
      <p:sp>
        <p:nvSpPr>
          <p:cNvPr id="356339502" name="ZoneTexte 10"/>
          <p:cNvSpPr txBox="1"/>
          <p:nvPr/>
        </p:nvSpPr>
        <p:spPr bwMode="auto">
          <a:xfrm>
            <a:off x="8570793" y="4931681"/>
            <a:ext cx="524621" cy="215444"/>
          </a:xfrm>
          <a:prstGeom prst="rect">
            <a:avLst/>
          </a:prstGeom>
          <a:noFill/>
          <a:ln>
            <a:noFill/>
          </a:ln>
        </p:spPr>
        <p:txBody>
          <a:bodyPr wrap="square" rtlCol="0">
            <a:spAutoFit/>
          </a:bodyPr>
          <a:lstStyle/>
          <a:p>
            <a:pPr algn="just">
              <a:defRPr/>
            </a:pPr>
            <a:r>
              <a:rPr lang="fr-FR" sz="800" b="1"/>
              <a:t>Page 2</a:t>
            </a:r>
            <a:endParaRPr/>
          </a:p>
        </p:txBody>
      </p:sp>
      <p:sp>
        <p:nvSpPr>
          <p:cNvPr id="4711428" name="Rectangle 7"/>
          <p:cNvSpPr/>
          <p:nvPr/>
        </p:nvSpPr>
        <p:spPr bwMode="auto">
          <a:xfrm>
            <a:off x="224040" y="678924"/>
            <a:ext cx="8695919" cy="4093428"/>
          </a:xfrm>
          <a:prstGeom prst="rect">
            <a:avLst/>
          </a:prstGeom>
        </p:spPr>
        <p:txBody>
          <a:bodyPr wrap="square">
            <a:spAutoFit/>
          </a:bodyPr>
          <a:lstStyle/>
          <a:p>
            <a:pPr marL="171450" indent="-171450">
              <a:buFont typeface="Wingdings"/>
              <a:buChar char="ü"/>
              <a:defRPr/>
            </a:pPr>
            <a:r>
              <a:rPr lang="fr-FR" sz="1000" b="1">
                <a:latin typeface="Marianne"/>
              </a:rPr>
              <a:t>Pour les projets de retenues de substitution :</a:t>
            </a:r>
            <a:br>
              <a:rPr lang="fr-FR" sz="1000" b="0">
                <a:latin typeface="Marianne"/>
              </a:rPr>
            </a:br>
            <a:br>
              <a:rPr lang="fr-FR" sz="1000" b="0">
                <a:latin typeface="Marianne"/>
              </a:rPr>
            </a:br>
            <a:r>
              <a:rPr lang="fr-FR" sz="1000" b="0">
                <a:latin typeface="Marianne"/>
              </a:rPr>
              <a:t>Dans le cas d'</a:t>
            </a:r>
            <a:r>
              <a:rPr lang="fr-FR" sz="1000">
                <a:latin typeface="Marianne"/>
              </a:rPr>
              <a:t>un</a:t>
            </a:r>
            <a:r>
              <a:rPr lang="fr-FR" sz="1000" b="0">
                <a:latin typeface="Marianne"/>
              </a:rPr>
              <a:t> </a:t>
            </a:r>
            <a:r>
              <a:rPr lang="fr-FR" sz="1000">
                <a:latin typeface="Marianne"/>
              </a:rPr>
              <a:t>projet consistant à passer d'un prélèvement d'une masse d'eau souterraine à une masse d'eau superficielle ou inversement</a:t>
            </a:r>
            <a:r>
              <a:rPr lang="fr-FR" sz="1000" b="0">
                <a:latin typeface="Marianne"/>
              </a:rPr>
              <a:t>, le projet augmente la pression de prélèvement sur cette masse d'eau.</a:t>
            </a:r>
            <a:br>
              <a:rPr lang="fr-FR" sz="1000" b="0">
                <a:latin typeface="Marianne"/>
              </a:rPr>
            </a:br>
            <a:br>
              <a:rPr lang="fr-FR" sz="1000" b="0">
                <a:latin typeface="Marianne"/>
              </a:rPr>
            </a:br>
            <a:r>
              <a:rPr lang="fr-FR" sz="1000" b="0">
                <a:latin typeface="Marianne"/>
              </a:rPr>
              <a:t>Dans le cas d'</a:t>
            </a:r>
            <a:r>
              <a:rPr lang="fr-FR" sz="1000">
                <a:latin typeface="Marianne"/>
              </a:rPr>
              <a:t>un projet passant d'un prélèvement en basses eaux à un prélèvement en hautes eaux sur une même masse d'eau</a:t>
            </a:r>
            <a:r>
              <a:rPr lang="fr-FR" sz="1000" b="0">
                <a:latin typeface="Marianne"/>
              </a:rPr>
              <a:t>, le projet n’augmente pas la pression de prélèvement sur cette masse d’eau.</a:t>
            </a:r>
            <a:endParaRPr/>
          </a:p>
          <a:p>
            <a:pPr>
              <a:defRPr/>
            </a:pPr>
            <a:endParaRPr lang="fr-FR" sz="1000">
              <a:latin typeface="Marianne"/>
            </a:endParaRPr>
          </a:p>
          <a:p>
            <a:pPr marL="171450" indent="-171450">
              <a:buFont typeface="Wingdings"/>
              <a:buChar char="ü"/>
              <a:defRPr/>
            </a:pPr>
            <a:r>
              <a:rPr lang="fr-FR" sz="1000" b="1">
                <a:latin typeface="Marianne"/>
              </a:rPr>
              <a:t>Pour les projets de retenues alimentées par ruissellement des eaux de pluie et déconnectée du réseau hydrographique (retenue collinaire) </a:t>
            </a:r>
            <a:r>
              <a:rPr lang="fr-FR" sz="1000" b="1">
                <a:solidFill>
                  <a:schemeClr val="tx2">
                    <a:lumMod val="60000"/>
                    <a:lumOff val="40000"/>
                  </a:schemeClr>
                </a:solidFill>
                <a:latin typeface="Marianne"/>
              </a:rPr>
              <a:t>(point e)</a:t>
            </a:r>
            <a:r>
              <a:rPr lang="fr-FR" sz="1000" b="1">
                <a:latin typeface="Marianne"/>
              </a:rPr>
              <a:t>  :</a:t>
            </a:r>
            <a:br>
              <a:rPr lang="fr-FR" sz="1000" b="1">
                <a:latin typeface="Marianne"/>
              </a:rPr>
            </a:br>
            <a:endParaRPr lang="fr-FR" sz="1000" b="1">
              <a:latin typeface="Marianne"/>
            </a:endParaRPr>
          </a:p>
          <a:p>
            <a:pPr marL="171450" indent="-171450">
              <a:buFont typeface="Wingdings"/>
              <a:buChar char="ü"/>
              <a:defRPr/>
            </a:pPr>
            <a:r>
              <a:rPr lang="fr-FR" sz="1000" b="0">
                <a:latin typeface="Marianne"/>
              </a:rPr>
              <a:t>Le projet est éligible si, après analyse au cas par cas menée avec le service de police de l’eau, le projet est considéré comme n’ayant pas d’incidence sur une masse d’eau souterraine ou de surfaces.</a:t>
            </a:r>
            <a:endParaRPr/>
          </a:p>
          <a:p>
            <a:pPr marL="171450" indent="-171450">
              <a:buFont typeface="Wingdings"/>
              <a:buChar char="ü"/>
              <a:defRPr/>
            </a:pPr>
            <a:endParaRPr lang="fr-FR" sz="1000">
              <a:latin typeface="Marianne"/>
            </a:endParaRPr>
          </a:p>
          <a:p>
            <a:pPr marL="171450" indent="-171450">
              <a:buFont typeface="Wingdings"/>
              <a:buChar char="ü"/>
              <a:defRPr/>
            </a:pPr>
            <a:r>
              <a:rPr lang="fr-FR" sz="1000" b="0">
                <a:latin typeface="Marianne"/>
              </a:rPr>
              <a:t>En général, le projet de retenue peut être considéré comme n’ayant pas une incidence sur les masses d’eau. En revanche, les effets cumulatifs de plusieurs retenues peuvent être considérables, même si les retenues sont déconnectées du réseau hydrographique.</a:t>
            </a:r>
            <a:br>
              <a:rPr lang="fr-FR" sz="1000" b="0">
                <a:latin typeface="Marianne"/>
              </a:rPr>
            </a:br>
            <a:endParaRPr lang="fr-FR" sz="1000">
              <a:latin typeface="Marianne"/>
            </a:endParaRPr>
          </a:p>
          <a:p>
            <a:pPr marL="171450" indent="-171450">
              <a:buFont typeface="Wingdings"/>
              <a:buChar char="ü"/>
              <a:defRPr/>
            </a:pPr>
            <a:r>
              <a:rPr lang="fr-FR" sz="1000" b="1">
                <a:latin typeface="Marianne"/>
              </a:rPr>
              <a:t>Pour les projets dans la réutilisation d’eaux usées traitées </a:t>
            </a:r>
            <a:r>
              <a:rPr lang="fr-FR" sz="1000">
                <a:latin typeface="Marianne"/>
              </a:rPr>
              <a:t>:</a:t>
            </a:r>
            <a:endParaRPr/>
          </a:p>
          <a:p>
            <a:pPr marL="171450" indent="-171450">
              <a:buFont typeface="Wingdings"/>
              <a:buChar char="ü"/>
              <a:defRPr/>
            </a:pPr>
            <a:endParaRPr lang="fr-FR" sz="1000">
              <a:latin typeface="Marianne"/>
            </a:endParaRPr>
          </a:p>
          <a:p>
            <a:pPr marL="182563" indent="-182563">
              <a:defRPr/>
            </a:pPr>
            <a:r>
              <a:rPr lang="fr-FR" sz="1000">
                <a:latin typeface="Marianne"/>
              </a:rPr>
              <a:t>	Dans le cadre de l’extension de la zone irriguée, l’état de la masse d’eau dans laquelle l’eau aurait été rejetée en l’absence de projet est à vérifier. Si l’état quantitatif de la masse d’eau est évalué à « moins que bon », l’investissement est inéligible </a:t>
            </a:r>
            <a:r>
              <a:rPr lang="fr-FR" sz="1000" b="1">
                <a:solidFill>
                  <a:schemeClr val="tx2">
                    <a:lumMod val="60000"/>
                    <a:lumOff val="40000"/>
                  </a:schemeClr>
                </a:solidFill>
                <a:latin typeface="Marianne"/>
              </a:rPr>
              <a:t>(point c1)</a:t>
            </a:r>
            <a:r>
              <a:rPr lang="fr-FR" sz="1000">
                <a:latin typeface="Marianne"/>
              </a:rPr>
              <a:t>.</a:t>
            </a:r>
            <a:endParaRPr/>
          </a:p>
          <a:p>
            <a:pPr>
              <a:defRPr/>
            </a:pPr>
            <a:endParaRPr lang="fr-FR" sz="1000">
              <a:latin typeface="Marianne"/>
            </a:endParaRPr>
          </a:p>
          <a:p>
            <a:pPr marL="182563" indent="-182563">
              <a:defRPr/>
            </a:pPr>
            <a:r>
              <a:rPr lang="fr-FR" sz="1000">
                <a:latin typeface="Marianne"/>
              </a:rPr>
              <a:t>	L’investissement doit être en conformité avec le règlement (UE) 2020/741 du 25 mai 2020 relatif aux exigences minimales applicables à la réutilisation de l’eau, soit avec l’arrêté du 18 décembre 2023 relatif aux conditions de production et d’utilisation des eaux usées traitées pour l’irrigation de cultures </a:t>
            </a:r>
            <a:r>
              <a:rPr lang="fr-FR" sz="1000" b="1">
                <a:solidFill>
                  <a:schemeClr val="tx2">
                    <a:lumMod val="60000"/>
                    <a:lumOff val="40000"/>
                  </a:schemeClr>
                </a:solidFill>
                <a:latin typeface="Marianne"/>
              </a:rPr>
              <a:t>(points b3 et c3)</a:t>
            </a:r>
            <a:r>
              <a:rPr lang="fr-FR" sz="1000">
                <a:latin typeface="Marianne"/>
              </a:rPr>
              <a:t>.</a:t>
            </a:r>
            <a:endParaRPr/>
          </a:p>
          <a:p>
            <a:pPr>
              <a:defRPr/>
            </a:pPr>
            <a:endParaRPr lang="fr-FR" sz="1000">
              <a:latin typeface="Marianne"/>
            </a:endParaRPr>
          </a:p>
        </p:txBody>
      </p:sp>
    </p:spTree>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ppt_MAA_arial_cle8cc229</Template>
  <TotalTime>0</TotalTime>
  <Words>859</Words>
  <Application>Microsoft Office PowerPoint</Application>
  <PresentationFormat>Affichage à l'écran (16:9)</PresentationFormat>
  <Paragraphs>57</Paragraphs>
  <Slides>2</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Marianne</vt:lpstr>
      <vt:lpstr>Wingdings</vt:lpstr>
      <vt:lpstr>MINISTÈRIEL</vt:lpstr>
      <vt:lpstr>Présentation PowerPoint</vt:lpstr>
      <vt:lpstr>Présentation PowerPoint</vt:lpstr>
    </vt:vector>
  </TitlesOfParts>
  <Manager>Client</Manager>
  <Company>Ministère de l'Agriculture et de l'Alimentation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Benjamin FRENAY</dc:creator>
  <cp:lastModifiedBy>Alexandra DACIER</cp:lastModifiedBy>
  <cp:revision>783</cp:revision>
  <dcterms:created xsi:type="dcterms:W3CDTF">2020-03-26T14:56:09Z</dcterms:created>
  <dcterms:modified xsi:type="dcterms:W3CDTF">2025-08-27T15:13:34Z</dcterms:modified>
</cp:coreProperties>
</file>