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72" r:id="rId2"/>
  </p:sldIdLst>
  <p:sldSz cx="7200900" cy="9972675"/>
  <p:notesSz cx="6797675" cy="9926638"/>
  <p:defaultTextStyle>
    <a:defPPr>
      <a:defRPr lang="fr-FR"/>
    </a:defPPr>
    <a:lvl1pPr marL="0" algn="l" defTabSz="98133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90667" algn="l" defTabSz="98133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81334" algn="l" defTabSz="98133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472001" algn="l" defTabSz="98133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962668" algn="l" defTabSz="98133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453335" algn="l" defTabSz="98133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944002" algn="l" defTabSz="98133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434669" algn="l" defTabSz="98133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925336" algn="l" defTabSz="98133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41">
          <p15:clr>
            <a:srgbClr val="A4A3A4"/>
          </p15:clr>
        </p15:guide>
        <p15:guide id="2" pos="22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8" autoAdjust="0"/>
  </p:normalViewPr>
  <p:slideViewPr>
    <p:cSldViewPr>
      <p:cViewPr varScale="1">
        <p:scale>
          <a:sx n="56" d="100"/>
          <a:sy n="56" d="100"/>
        </p:scale>
        <p:origin x="2558" y="53"/>
      </p:cViewPr>
      <p:guideLst>
        <p:guide orient="horz" pos="3141"/>
        <p:guide pos="22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5558" tIns="47779" rIns="95558" bIns="47779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5558" tIns="47779" rIns="95558" bIns="47779" rtlCol="0"/>
          <a:lstStyle>
            <a:lvl1pPr algn="r">
              <a:defRPr sz="1200"/>
            </a:lvl1pPr>
          </a:lstStyle>
          <a:p>
            <a:fld id="{5812EA3D-D9ED-415D-AD6F-B0DB61DA2D25}" type="datetimeFigureOut">
              <a:rPr lang="fr-FR" smtClean="0"/>
              <a:t>26/01/2023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055813" y="744538"/>
            <a:ext cx="26860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58" tIns="47779" rIns="95558" bIns="47779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5558" tIns="47779" rIns="95558" bIns="47779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5558" tIns="47779" rIns="95558" bIns="47779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5558" tIns="47779" rIns="95558" bIns="47779" rtlCol="0" anchor="b"/>
          <a:lstStyle>
            <a:lvl1pPr algn="r">
              <a:defRPr sz="1200"/>
            </a:lvl1pPr>
          </a:lstStyle>
          <a:p>
            <a:fld id="{117F1FBF-DF6F-4B96-B864-440506EF5F1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261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8133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90667" algn="l" defTabSz="98133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81334" algn="l" defTabSz="98133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472001" algn="l" defTabSz="98133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962668" algn="l" defTabSz="98133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453335" algn="l" defTabSz="98133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944002" algn="l" defTabSz="98133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434669" algn="l" defTabSz="98133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925336" algn="l" defTabSz="98133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40068" y="3097995"/>
            <a:ext cx="6120765" cy="2137661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80135" y="5651182"/>
            <a:ext cx="5040630" cy="254857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0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813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720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626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533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440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34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253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D8875-00E6-4771-82FF-82EE24E33FC8}" type="datetimeFigureOut">
              <a:rPr lang="fr-FR" smtClean="0"/>
              <a:t>26/01/2023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B836-CC7C-4A64-A2FA-54D55C0C48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5127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D8875-00E6-4771-82FF-82EE24E33FC8}" type="datetimeFigureOut">
              <a:rPr lang="fr-FR" smtClean="0"/>
              <a:t>26/01/2023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B836-CC7C-4A64-A2FA-54D55C0C48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91851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3915489" y="533262"/>
            <a:ext cx="1215152" cy="1134391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270034" y="533262"/>
            <a:ext cx="3525441" cy="1134391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D8875-00E6-4771-82FF-82EE24E33FC8}" type="datetimeFigureOut">
              <a:rPr lang="fr-FR" smtClean="0"/>
              <a:t>26/01/2023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B836-CC7C-4A64-A2FA-54D55C0C48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1938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D8875-00E6-4771-82FF-82EE24E33FC8}" type="datetimeFigureOut">
              <a:rPr lang="fr-FR" smtClean="0"/>
              <a:t>26/01/2023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B836-CC7C-4A64-A2FA-54D55C0C48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9410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68822" y="6408367"/>
            <a:ext cx="6120765" cy="1980684"/>
          </a:xfrm>
        </p:spPr>
        <p:txBody>
          <a:bodyPr anchor="t"/>
          <a:lstStyle>
            <a:lvl1pPr algn="l">
              <a:defRPr sz="43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68822" y="4226846"/>
            <a:ext cx="6120765" cy="2181522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906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8133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7200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626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5333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4400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3466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2533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D8875-00E6-4771-82FF-82EE24E33FC8}" type="datetimeFigureOut">
              <a:rPr lang="fr-FR" smtClean="0"/>
              <a:t>26/01/2023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B836-CC7C-4A64-A2FA-54D55C0C48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96242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270034" y="3102611"/>
            <a:ext cx="2370296" cy="8774570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2760346" y="3102611"/>
            <a:ext cx="2370296" cy="8774570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D8875-00E6-4771-82FF-82EE24E33FC8}" type="datetimeFigureOut">
              <a:rPr lang="fr-FR" smtClean="0"/>
              <a:t>26/01/2023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B836-CC7C-4A64-A2FA-54D55C0C48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9005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60045" y="399369"/>
            <a:ext cx="6480810" cy="1662113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60046" y="2232310"/>
            <a:ext cx="3181648" cy="930321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0667" indent="0">
              <a:buNone/>
              <a:defRPr sz="2100" b="1"/>
            </a:lvl2pPr>
            <a:lvl3pPr marL="981334" indent="0">
              <a:buNone/>
              <a:defRPr sz="1900" b="1"/>
            </a:lvl3pPr>
            <a:lvl4pPr marL="1472001" indent="0">
              <a:buNone/>
              <a:defRPr sz="1700" b="1"/>
            </a:lvl4pPr>
            <a:lvl5pPr marL="1962668" indent="0">
              <a:buNone/>
              <a:defRPr sz="1700" b="1"/>
            </a:lvl5pPr>
            <a:lvl6pPr marL="2453335" indent="0">
              <a:buNone/>
              <a:defRPr sz="1700" b="1"/>
            </a:lvl6pPr>
            <a:lvl7pPr marL="2944002" indent="0">
              <a:buNone/>
              <a:defRPr sz="1700" b="1"/>
            </a:lvl7pPr>
            <a:lvl8pPr marL="3434669" indent="0">
              <a:buNone/>
              <a:defRPr sz="1700" b="1"/>
            </a:lvl8pPr>
            <a:lvl9pPr marL="3925336" indent="0">
              <a:buNone/>
              <a:defRPr sz="17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60046" y="3162631"/>
            <a:ext cx="3181648" cy="5745831"/>
          </a:xfrm>
        </p:spPr>
        <p:txBody>
          <a:bodyPr/>
          <a:lstStyle>
            <a:lvl1pPr>
              <a:defRPr sz="26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3657958" y="2232310"/>
            <a:ext cx="3182898" cy="930321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0667" indent="0">
              <a:buNone/>
              <a:defRPr sz="2100" b="1"/>
            </a:lvl2pPr>
            <a:lvl3pPr marL="981334" indent="0">
              <a:buNone/>
              <a:defRPr sz="1900" b="1"/>
            </a:lvl3pPr>
            <a:lvl4pPr marL="1472001" indent="0">
              <a:buNone/>
              <a:defRPr sz="1700" b="1"/>
            </a:lvl4pPr>
            <a:lvl5pPr marL="1962668" indent="0">
              <a:buNone/>
              <a:defRPr sz="1700" b="1"/>
            </a:lvl5pPr>
            <a:lvl6pPr marL="2453335" indent="0">
              <a:buNone/>
              <a:defRPr sz="1700" b="1"/>
            </a:lvl6pPr>
            <a:lvl7pPr marL="2944002" indent="0">
              <a:buNone/>
              <a:defRPr sz="1700" b="1"/>
            </a:lvl7pPr>
            <a:lvl8pPr marL="3434669" indent="0">
              <a:buNone/>
              <a:defRPr sz="1700" b="1"/>
            </a:lvl8pPr>
            <a:lvl9pPr marL="3925336" indent="0">
              <a:buNone/>
              <a:defRPr sz="17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657958" y="3162631"/>
            <a:ext cx="3182898" cy="5745831"/>
          </a:xfrm>
        </p:spPr>
        <p:txBody>
          <a:bodyPr/>
          <a:lstStyle>
            <a:lvl1pPr>
              <a:defRPr sz="26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D8875-00E6-4771-82FF-82EE24E33FC8}" type="datetimeFigureOut">
              <a:rPr lang="fr-FR" smtClean="0"/>
              <a:t>26/01/2023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B836-CC7C-4A64-A2FA-54D55C0C48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1083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D8875-00E6-4771-82FF-82EE24E33FC8}" type="datetimeFigureOut">
              <a:rPr lang="fr-FR" smtClean="0"/>
              <a:t>26/01/2023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B836-CC7C-4A64-A2FA-54D55C0C48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5688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D8875-00E6-4771-82FF-82EE24E33FC8}" type="datetimeFigureOut">
              <a:rPr lang="fr-FR" smtClean="0"/>
              <a:t>26/01/2023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B836-CC7C-4A64-A2FA-54D55C0C48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6918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60045" y="397061"/>
            <a:ext cx="2369047" cy="1689814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815352" y="397061"/>
            <a:ext cx="4025504" cy="851140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6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60045" y="2086875"/>
            <a:ext cx="2369047" cy="6821588"/>
          </a:xfrm>
        </p:spPr>
        <p:txBody>
          <a:bodyPr/>
          <a:lstStyle>
            <a:lvl1pPr marL="0" indent="0">
              <a:buNone/>
              <a:defRPr sz="1500"/>
            </a:lvl1pPr>
            <a:lvl2pPr marL="490667" indent="0">
              <a:buNone/>
              <a:defRPr sz="1300"/>
            </a:lvl2pPr>
            <a:lvl3pPr marL="981334" indent="0">
              <a:buNone/>
              <a:defRPr sz="1100"/>
            </a:lvl3pPr>
            <a:lvl4pPr marL="1472001" indent="0">
              <a:buNone/>
              <a:defRPr sz="1000"/>
            </a:lvl4pPr>
            <a:lvl5pPr marL="1962668" indent="0">
              <a:buNone/>
              <a:defRPr sz="1000"/>
            </a:lvl5pPr>
            <a:lvl6pPr marL="2453335" indent="0">
              <a:buNone/>
              <a:defRPr sz="1000"/>
            </a:lvl6pPr>
            <a:lvl7pPr marL="2944002" indent="0">
              <a:buNone/>
              <a:defRPr sz="1000"/>
            </a:lvl7pPr>
            <a:lvl8pPr marL="3434669" indent="0">
              <a:buNone/>
              <a:defRPr sz="1000"/>
            </a:lvl8pPr>
            <a:lvl9pPr marL="3925336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D8875-00E6-4771-82FF-82EE24E33FC8}" type="datetimeFigureOut">
              <a:rPr lang="fr-FR" smtClean="0"/>
              <a:t>26/01/2023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B836-CC7C-4A64-A2FA-54D55C0C48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6908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11427" y="6980873"/>
            <a:ext cx="4320540" cy="824132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411427" y="891077"/>
            <a:ext cx="4320540" cy="5983605"/>
          </a:xfrm>
        </p:spPr>
        <p:txBody>
          <a:bodyPr/>
          <a:lstStyle>
            <a:lvl1pPr marL="0" indent="0">
              <a:buNone/>
              <a:defRPr sz="3400"/>
            </a:lvl1pPr>
            <a:lvl2pPr marL="490667" indent="0">
              <a:buNone/>
              <a:defRPr sz="3000"/>
            </a:lvl2pPr>
            <a:lvl3pPr marL="981334" indent="0">
              <a:buNone/>
              <a:defRPr sz="2600"/>
            </a:lvl3pPr>
            <a:lvl4pPr marL="1472001" indent="0">
              <a:buNone/>
              <a:defRPr sz="2100"/>
            </a:lvl4pPr>
            <a:lvl5pPr marL="1962668" indent="0">
              <a:buNone/>
              <a:defRPr sz="2100"/>
            </a:lvl5pPr>
            <a:lvl6pPr marL="2453335" indent="0">
              <a:buNone/>
              <a:defRPr sz="2100"/>
            </a:lvl6pPr>
            <a:lvl7pPr marL="2944002" indent="0">
              <a:buNone/>
              <a:defRPr sz="2100"/>
            </a:lvl7pPr>
            <a:lvl8pPr marL="3434669" indent="0">
              <a:buNone/>
              <a:defRPr sz="2100"/>
            </a:lvl8pPr>
            <a:lvl9pPr marL="3925336" indent="0">
              <a:buNone/>
              <a:defRPr sz="21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411427" y="7805005"/>
            <a:ext cx="4320540" cy="1170403"/>
          </a:xfrm>
        </p:spPr>
        <p:txBody>
          <a:bodyPr/>
          <a:lstStyle>
            <a:lvl1pPr marL="0" indent="0">
              <a:buNone/>
              <a:defRPr sz="1500"/>
            </a:lvl1pPr>
            <a:lvl2pPr marL="490667" indent="0">
              <a:buNone/>
              <a:defRPr sz="1300"/>
            </a:lvl2pPr>
            <a:lvl3pPr marL="981334" indent="0">
              <a:buNone/>
              <a:defRPr sz="1100"/>
            </a:lvl3pPr>
            <a:lvl4pPr marL="1472001" indent="0">
              <a:buNone/>
              <a:defRPr sz="1000"/>
            </a:lvl4pPr>
            <a:lvl5pPr marL="1962668" indent="0">
              <a:buNone/>
              <a:defRPr sz="1000"/>
            </a:lvl5pPr>
            <a:lvl6pPr marL="2453335" indent="0">
              <a:buNone/>
              <a:defRPr sz="1000"/>
            </a:lvl6pPr>
            <a:lvl7pPr marL="2944002" indent="0">
              <a:buNone/>
              <a:defRPr sz="1000"/>
            </a:lvl7pPr>
            <a:lvl8pPr marL="3434669" indent="0">
              <a:buNone/>
              <a:defRPr sz="1000"/>
            </a:lvl8pPr>
            <a:lvl9pPr marL="3925336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D8875-00E6-4771-82FF-82EE24E33FC8}" type="datetimeFigureOut">
              <a:rPr lang="fr-FR" smtClean="0"/>
              <a:t>26/01/2023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B836-CC7C-4A64-A2FA-54D55C0C48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74888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360045" y="399369"/>
            <a:ext cx="6480810" cy="1662113"/>
          </a:xfrm>
          <a:prstGeom prst="rect">
            <a:avLst/>
          </a:prstGeom>
        </p:spPr>
        <p:txBody>
          <a:bodyPr vert="horz" lIns="98133" tIns="49067" rIns="98133" bIns="49067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60045" y="2326959"/>
            <a:ext cx="6480810" cy="6581504"/>
          </a:xfrm>
          <a:prstGeom prst="rect">
            <a:avLst/>
          </a:prstGeom>
        </p:spPr>
        <p:txBody>
          <a:bodyPr vert="horz" lIns="98133" tIns="49067" rIns="98133" bIns="49067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360045" y="9243194"/>
            <a:ext cx="1680210" cy="530952"/>
          </a:xfrm>
          <a:prstGeom prst="rect">
            <a:avLst/>
          </a:prstGeom>
        </p:spPr>
        <p:txBody>
          <a:bodyPr vert="horz" lIns="98133" tIns="49067" rIns="98133" bIns="49067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ED8875-00E6-4771-82FF-82EE24E33FC8}" type="datetimeFigureOut">
              <a:rPr lang="fr-FR" smtClean="0"/>
              <a:t>26/01/2023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460308" y="9243194"/>
            <a:ext cx="2280285" cy="530952"/>
          </a:xfrm>
          <a:prstGeom prst="rect">
            <a:avLst/>
          </a:prstGeom>
        </p:spPr>
        <p:txBody>
          <a:bodyPr vert="horz" lIns="98133" tIns="49067" rIns="98133" bIns="49067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5160645" y="9243194"/>
            <a:ext cx="1680210" cy="530952"/>
          </a:xfrm>
          <a:prstGeom prst="rect">
            <a:avLst/>
          </a:prstGeom>
        </p:spPr>
        <p:txBody>
          <a:bodyPr vert="horz" lIns="98133" tIns="49067" rIns="98133" bIns="49067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B836-CC7C-4A64-A2FA-54D55C0C48D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6664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81334" rtl="0" eaLnBrk="1" latinLnBrk="0" hangingPunct="1">
        <a:spcBef>
          <a:spcPct val="0"/>
        </a:spcBef>
        <a:buNone/>
        <a:defRPr sz="4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8000" indent="-368000" algn="l" defTabSz="981334" rtl="0" eaLnBrk="1" latinLnBrk="0" hangingPunct="1">
        <a:spcBef>
          <a:spcPct val="20000"/>
        </a:spcBef>
        <a:buFont typeface="Arial" panose="020B0604020202020204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797334" indent="-306667" algn="l" defTabSz="981334" rtl="0" eaLnBrk="1" latinLnBrk="0" hangingPunct="1">
        <a:spcBef>
          <a:spcPct val="20000"/>
        </a:spcBef>
        <a:buFont typeface="Arial" panose="020B0604020202020204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26668" indent="-245334" algn="l" defTabSz="981334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17335" indent="-245334" algn="l" defTabSz="981334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208002" indent="-245334" algn="l" defTabSz="981334" rtl="0" eaLnBrk="1" latinLnBrk="0" hangingPunct="1">
        <a:spcBef>
          <a:spcPct val="20000"/>
        </a:spcBef>
        <a:buFont typeface="Arial" panose="020B0604020202020204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98669" indent="-245334" algn="l" defTabSz="981334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89336" indent="-245334" algn="l" defTabSz="981334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80003" indent="-245334" algn="l" defTabSz="981334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0670" indent="-245334" algn="l" defTabSz="981334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8133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90667" algn="l" defTabSz="98133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81334" algn="l" defTabSz="98133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72001" algn="l" defTabSz="98133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62668" algn="l" defTabSz="98133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53335" algn="l" defTabSz="98133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44002" algn="l" defTabSz="98133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34669" algn="l" defTabSz="98133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925336" algn="l" defTabSz="98133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emf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Image 4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" y="9280111"/>
            <a:ext cx="3805122" cy="689193"/>
          </a:xfrm>
          <a:prstGeom prst="rect">
            <a:avLst/>
          </a:prstGeom>
        </p:spPr>
      </p:pic>
      <p:pic>
        <p:nvPicPr>
          <p:cNvPr id="49" name="Image 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39" y="5289"/>
            <a:ext cx="5998327" cy="807198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290" y="4773214"/>
            <a:ext cx="2466975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ZoneTexte 17"/>
          <p:cNvSpPr txBox="1"/>
          <p:nvPr/>
        </p:nvSpPr>
        <p:spPr>
          <a:xfrm>
            <a:off x="2172507" y="3549078"/>
            <a:ext cx="2583301" cy="376079"/>
          </a:xfrm>
          <a:prstGeom prst="rect">
            <a:avLst/>
          </a:prstGeom>
          <a:noFill/>
        </p:spPr>
        <p:txBody>
          <a:bodyPr wrap="none" lIns="98122" tIns="49061" rIns="98122" bIns="49061" rtlCol="0">
            <a:spAutoFit/>
          </a:bodyPr>
          <a:lstStyle/>
          <a:p>
            <a:pPr algn="ctr"/>
            <a:r>
              <a:rPr lang="fr-FR" sz="1800" b="1" dirty="0"/>
              <a:t>Les leviers mis en œuvre </a:t>
            </a:r>
          </a:p>
        </p:txBody>
      </p:sp>
      <p:sp>
        <p:nvSpPr>
          <p:cNvPr id="19" name="ZoneTexte 18"/>
          <p:cNvSpPr txBox="1"/>
          <p:nvPr/>
        </p:nvSpPr>
        <p:spPr>
          <a:xfrm>
            <a:off x="2016055" y="858763"/>
            <a:ext cx="2152093" cy="468412"/>
          </a:xfrm>
          <a:prstGeom prst="rect">
            <a:avLst/>
          </a:prstGeom>
          <a:noFill/>
        </p:spPr>
        <p:txBody>
          <a:bodyPr wrap="none" lIns="98122" tIns="49061" rIns="98122" bIns="49061" rtlCol="0">
            <a:spAutoFit/>
          </a:bodyPr>
          <a:lstStyle/>
          <a:p>
            <a:r>
              <a:rPr lang="fr-FR" sz="2400" dirty="0"/>
              <a:t>Nom du groupe</a:t>
            </a:r>
          </a:p>
        </p:txBody>
      </p:sp>
      <p:sp>
        <p:nvSpPr>
          <p:cNvPr id="28" name="Rectangle 27"/>
          <p:cNvSpPr/>
          <p:nvPr/>
        </p:nvSpPr>
        <p:spPr>
          <a:xfrm>
            <a:off x="703197" y="3923619"/>
            <a:ext cx="1625580" cy="80868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33" tIns="49067" rIns="98133" bIns="49067" rtlCol="0" anchor="ctr"/>
          <a:lstStyle/>
          <a:p>
            <a:pPr algn="ctr"/>
            <a:r>
              <a:rPr lang="fr-FR" sz="1100" b="1" dirty="0">
                <a:solidFill>
                  <a:schemeClr val="tx1"/>
                </a:solidFill>
              </a:rPr>
              <a:t>Lutte chimique ?</a:t>
            </a:r>
          </a:p>
        </p:txBody>
      </p:sp>
      <p:sp>
        <p:nvSpPr>
          <p:cNvPr id="30" name="Rectangle 29"/>
          <p:cNvSpPr/>
          <p:nvPr/>
        </p:nvSpPr>
        <p:spPr>
          <a:xfrm>
            <a:off x="1515987" y="6558897"/>
            <a:ext cx="1830604" cy="57510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33" tIns="49067" rIns="98133" bIns="49067" rtlCol="0" anchor="ctr"/>
          <a:lstStyle/>
          <a:p>
            <a:pPr algn="ctr"/>
            <a:r>
              <a:rPr lang="fr-FR" sz="1100" b="1" dirty="0">
                <a:solidFill>
                  <a:schemeClr val="tx1"/>
                </a:solidFill>
              </a:rPr>
              <a:t>Atténuation ?</a:t>
            </a:r>
          </a:p>
        </p:txBody>
      </p:sp>
      <p:sp>
        <p:nvSpPr>
          <p:cNvPr id="31" name="Rectangle 30"/>
          <p:cNvSpPr/>
          <p:nvPr/>
        </p:nvSpPr>
        <p:spPr>
          <a:xfrm>
            <a:off x="5146490" y="4853704"/>
            <a:ext cx="1947986" cy="93758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33" tIns="49067" rIns="98133" bIns="49067" rtlCol="0" anchor="ctr"/>
          <a:lstStyle/>
          <a:p>
            <a:pPr algn="ctr"/>
            <a:r>
              <a:rPr lang="fr-FR" sz="1100" b="1" dirty="0">
                <a:solidFill>
                  <a:schemeClr val="tx1"/>
                </a:solidFill>
              </a:rPr>
              <a:t>Lutte physique ?</a:t>
            </a:r>
          </a:p>
        </p:txBody>
      </p:sp>
      <p:sp>
        <p:nvSpPr>
          <p:cNvPr id="32" name="Rectangle 31"/>
          <p:cNvSpPr/>
          <p:nvPr/>
        </p:nvSpPr>
        <p:spPr>
          <a:xfrm>
            <a:off x="3143013" y="3936597"/>
            <a:ext cx="2003475" cy="83661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33" tIns="49067" rIns="98133" bIns="49067" rtlCol="0" anchor="ctr"/>
          <a:lstStyle/>
          <a:p>
            <a:pPr algn="ctr"/>
            <a:r>
              <a:rPr lang="fr-FR" sz="1100" b="1" dirty="0">
                <a:solidFill>
                  <a:schemeClr val="tx1"/>
                </a:solidFill>
              </a:rPr>
              <a:t>Contrôle génétique ?</a:t>
            </a:r>
          </a:p>
        </p:txBody>
      </p:sp>
      <p:sp>
        <p:nvSpPr>
          <p:cNvPr id="33" name="Rectangle 32"/>
          <p:cNvSpPr/>
          <p:nvPr/>
        </p:nvSpPr>
        <p:spPr>
          <a:xfrm>
            <a:off x="64586" y="5695627"/>
            <a:ext cx="1838025" cy="79208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33" tIns="49067" rIns="98133" bIns="49067" rtlCol="0" anchor="ctr"/>
          <a:lstStyle/>
          <a:p>
            <a:pPr algn="ctr"/>
            <a:r>
              <a:rPr lang="fr-FR" sz="1100" b="1" dirty="0">
                <a:solidFill>
                  <a:schemeClr val="tx1"/>
                </a:solidFill>
              </a:rPr>
              <a:t>Contrôle biologique ?</a:t>
            </a:r>
          </a:p>
        </p:txBody>
      </p:sp>
      <p:sp>
        <p:nvSpPr>
          <p:cNvPr id="34" name="Rectangle 33"/>
          <p:cNvSpPr/>
          <p:nvPr/>
        </p:nvSpPr>
        <p:spPr>
          <a:xfrm>
            <a:off x="4392538" y="6443143"/>
            <a:ext cx="1996121" cy="80660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33" tIns="49067" rIns="98133" bIns="49067" rtlCol="0" anchor="ctr"/>
          <a:lstStyle/>
          <a:p>
            <a:pPr algn="ctr"/>
            <a:r>
              <a:rPr lang="fr-FR" sz="1100" b="1" dirty="0">
                <a:solidFill>
                  <a:schemeClr val="tx1"/>
                </a:solidFill>
              </a:rPr>
              <a:t>Actions sur stocks </a:t>
            </a:r>
          </a:p>
          <a:p>
            <a:pPr algn="ctr"/>
            <a:r>
              <a:rPr lang="fr-FR" sz="1100" b="1" dirty="0">
                <a:solidFill>
                  <a:schemeClr val="tx1"/>
                </a:solidFill>
              </a:rPr>
              <a:t>de </a:t>
            </a:r>
            <a:r>
              <a:rPr lang="fr-FR" sz="1100" b="1" dirty="0" err="1">
                <a:solidFill>
                  <a:schemeClr val="tx1"/>
                </a:solidFill>
              </a:rPr>
              <a:t>bioagresseurs</a:t>
            </a:r>
            <a:r>
              <a:rPr lang="fr-FR" sz="1100" b="1" dirty="0">
                <a:solidFill>
                  <a:schemeClr val="tx1"/>
                </a:solidFill>
              </a:rPr>
              <a:t> ?</a:t>
            </a:r>
          </a:p>
        </p:txBody>
      </p:sp>
      <p:sp>
        <p:nvSpPr>
          <p:cNvPr id="35" name="Arrondir un rectangle avec un coin diagonal 34"/>
          <p:cNvSpPr/>
          <p:nvPr/>
        </p:nvSpPr>
        <p:spPr>
          <a:xfrm>
            <a:off x="143695" y="7506617"/>
            <a:ext cx="1944587" cy="1684400"/>
          </a:xfrm>
          <a:prstGeom prst="round2Diag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fr-FR" sz="1600" dirty="0">
              <a:solidFill>
                <a:prstClr val="black"/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36" name="Arrondir un rectangle avec un coin diagonal 35"/>
          <p:cNvSpPr/>
          <p:nvPr/>
        </p:nvSpPr>
        <p:spPr>
          <a:xfrm>
            <a:off x="2462091" y="7506617"/>
            <a:ext cx="4680520" cy="1684400"/>
          </a:xfrm>
          <a:prstGeom prst="round2Diag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 defTabSz="914400">
              <a:spcAft>
                <a:spcPts val="300"/>
              </a:spcAft>
            </a:pPr>
            <a:endParaRPr lang="fr-FR" altLang="fr-FR" sz="1200" dirty="0">
              <a:solidFill>
                <a:prstClr val="black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657863" y="1514634"/>
            <a:ext cx="2016595" cy="131623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33" tIns="49067" rIns="98133" bIns="49067" rtlCol="0" anchor="ctr"/>
          <a:lstStyle/>
          <a:p>
            <a:pPr lvl="0" algn="ctr"/>
            <a:r>
              <a:rPr lang="fr-FR" sz="1400" dirty="0">
                <a:solidFill>
                  <a:prstClr val="black"/>
                </a:solidFill>
              </a:rPr>
              <a:t>Photo libre</a:t>
            </a:r>
          </a:p>
          <a:p>
            <a:pPr lvl="0" algn="ctr"/>
            <a:r>
              <a:rPr lang="fr-FR" sz="1000" dirty="0">
                <a:solidFill>
                  <a:prstClr val="black"/>
                </a:solidFill>
              </a:rPr>
              <a:t>(Groupe 30000, Culture importante, Matériel, leviers...) </a:t>
            </a:r>
          </a:p>
          <a:p>
            <a:pPr lvl="0" algn="ctr"/>
            <a:r>
              <a:rPr lang="fr-FR" sz="1000" i="1" dirty="0">
                <a:solidFill>
                  <a:prstClr val="black"/>
                </a:solidFill>
              </a:rPr>
              <a:t>A mettre en pièce jointe du mail</a:t>
            </a:r>
            <a:r>
              <a:rPr lang="fr-FR" sz="1000"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40" name="Rectangle 39"/>
          <p:cNvSpPr/>
          <p:nvPr/>
        </p:nvSpPr>
        <p:spPr>
          <a:xfrm>
            <a:off x="45616" y="1514634"/>
            <a:ext cx="2612248" cy="172819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33" tIns="49067" rIns="98133" bIns="49067" rtlCol="0" anchor="ctr"/>
          <a:lstStyle/>
          <a:p>
            <a:pPr lvl="0" algn="ctr"/>
            <a:r>
              <a:rPr lang="fr-FR" sz="1600" dirty="0">
                <a:solidFill>
                  <a:prstClr val="black"/>
                </a:solidFill>
              </a:rPr>
              <a:t>Carte des exploitations </a:t>
            </a:r>
          </a:p>
          <a:p>
            <a:pPr lvl="0" algn="ctr"/>
            <a:r>
              <a:rPr lang="fr-FR" sz="1200" i="1" dirty="0">
                <a:solidFill>
                  <a:prstClr val="black"/>
                </a:solidFill>
              </a:rPr>
              <a:t>(fournir la liste, le prestataire fera la carte</a:t>
            </a:r>
            <a:r>
              <a:rPr lang="fr-FR" sz="1600" dirty="0">
                <a:solidFill>
                  <a:prstClr val="black"/>
                </a:solidFill>
              </a:rPr>
              <a:t>)</a:t>
            </a:r>
          </a:p>
        </p:txBody>
      </p:sp>
      <p:sp>
        <p:nvSpPr>
          <p:cNvPr id="43" name="Rectangle 42"/>
          <p:cNvSpPr/>
          <p:nvPr/>
        </p:nvSpPr>
        <p:spPr>
          <a:xfrm>
            <a:off x="2657863" y="2810778"/>
            <a:ext cx="2016224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33" tIns="49067" rIns="98133" bIns="49067" rtlCol="0" anchor="ctr"/>
          <a:lstStyle/>
          <a:p>
            <a:pPr lvl="0" algn="ctr"/>
            <a:r>
              <a:rPr lang="fr-FR" sz="1000" dirty="0">
                <a:solidFill>
                  <a:prstClr val="black"/>
                </a:solidFill>
                <a:ea typeface="Verdana" pitchFamily="34" charset="0"/>
                <a:cs typeface="Verdana" pitchFamily="34" charset="0"/>
              </a:rPr>
              <a:t>SAU = ha (x  à x ha)</a:t>
            </a:r>
          </a:p>
          <a:p>
            <a:pPr lvl="0" algn="ctr"/>
            <a:r>
              <a:rPr lang="fr-FR" sz="1000" dirty="0">
                <a:solidFill>
                  <a:prstClr val="black"/>
                </a:solidFill>
                <a:ea typeface="Verdana" pitchFamily="34" charset="0"/>
                <a:cs typeface="Verdana" pitchFamily="34" charset="0"/>
              </a:rPr>
              <a:t>SAU/UTH = ha (x à x ha)</a:t>
            </a:r>
            <a:r>
              <a:rPr lang="fr-FR" sz="1000"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44" name="Parallélogramme 43"/>
          <p:cNvSpPr/>
          <p:nvPr/>
        </p:nvSpPr>
        <p:spPr>
          <a:xfrm>
            <a:off x="4618468" y="1430889"/>
            <a:ext cx="2524144" cy="2259304"/>
          </a:xfrm>
          <a:prstGeom prst="parallelogram">
            <a:avLst>
              <a:gd name="adj" fmla="val 2431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>
                <a:solidFill>
                  <a:schemeClr val="tx1"/>
                </a:solidFill>
              </a:rPr>
              <a:t> </a:t>
            </a:r>
            <a:endParaRPr lang="fr-FR" sz="1100" dirty="0">
              <a:solidFill>
                <a:schemeClr val="tx1"/>
              </a:solidFill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6326944" y="1012651"/>
            <a:ext cx="768060" cy="314524"/>
          </a:xfrm>
          <a:prstGeom prst="rect">
            <a:avLst/>
          </a:prstGeom>
          <a:noFill/>
        </p:spPr>
        <p:txBody>
          <a:bodyPr wrap="none" lIns="98122" tIns="49061" rIns="98122" bIns="49061" rtlCol="0">
            <a:spAutoFit/>
          </a:bodyPr>
          <a:lstStyle/>
          <a:p>
            <a:pPr algn="ctr"/>
            <a:r>
              <a:rPr lang="fr-FR" sz="1400" dirty="0"/>
              <a:t>Filière ?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9089" y="216751"/>
            <a:ext cx="1202573" cy="626841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195745" y="7578625"/>
            <a:ext cx="1899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>
                <a:solidFill>
                  <a:prstClr val="black"/>
                </a:solidFill>
              </a:rPr>
              <a:t>Témoignage d’un agriculteur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4989116" y="1962001"/>
            <a:ext cx="192370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prstClr val="black"/>
                </a:solidFill>
              </a:rPr>
              <a:t>- Nombre agriculteurs, principales caractéristiques du groupe</a:t>
            </a:r>
          </a:p>
          <a:p>
            <a:r>
              <a:rPr lang="fr-FR" sz="1400" dirty="0">
                <a:solidFill>
                  <a:prstClr val="black"/>
                </a:solidFill>
              </a:rPr>
              <a:t>- Cultures principales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2976160" y="7583445"/>
            <a:ext cx="35952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dirty="0">
                <a:solidFill>
                  <a:prstClr val="black"/>
                </a:solidFill>
              </a:rPr>
              <a:t>Le projet collectif (les thématiques principales)</a:t>
            </a:r>
          </a:p>
        </p:txBody>
      </p:sp>
      <p:sp>
        <p:nvSpPr>
          <p:cNvPr id="39" name="Rectangle 38"/>
          <p:cNvSpPr/>
          <p:nvPr/>
        </p:nvSpPr>
        <p:spPr>
          <a:xfrm>
            <a:off x="64586" y="4804433"/>
            <a:ext cx="1838025" cy="79208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133" tIns="49067" rIns="98133" bIns="49067" rtlCol="0" anchor="ctr"/>
          <a:lstStyle/>
          <a:p>
            <a:pPr algn="ctr"/>
            <a:r>
              <a:rPr lang="fr-FR" sz="1100" b="1" dirty="0">
                <a:solidFill>
                  <a:schemeClr val="tx1"/>
                </a:solidFill>
              </a:rPr>
              <a:t>Evitement ?</a:t>
            </a:r>
          </a:p>
        </p:txBody>
      </p:sp>
      <p:pic>
        <p:nvPicPr>
          <p:cNvPr id="37" name="Image 3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1105" y="9414897"/>
            <a:ext cx="689795" cy="557777"/>
          </a:xfrm>
          <a:prstGeom prst="rect">
            <a:avLst/>
          </a:prstGeom>
        </p:spPr>
      </p:pic>
      <p:sp>
        <p:nvSpPr>
          <p:cNvPr id="38" name="ZoneTexte 37"/>
          <p:cNvSpPr txBox="1"/>
          <p:nvPr/>
        </p:nvSpPr>
        <p:spPr>
          <a:xfrm>
            <a:off x="3242437" y="9476831"/>
            <a:ext cx="934077" cy="468412"/>
          </a:xfrm>
          <a:prstGeom prst="rect">
            <a:avLst/>
          </a:prstGeom>
          <a:noFill/>
        </p:spPr>
        <p:txBody>
          <a:bodyPr wrap="square" lIns="98122" tIns="49061" rIns="98122" bIns="49061" rtlCol="0">
            <a:spAutoFit/>
          </a:bodyPr>
          <a:lstStyle/>
          <a:p>
            <a:r>
              <a:rPr lang="fr-FR" sz="400" dirty="0"/>
              <a:t>Action du plan </a:t>
            </a:r>
            <a:r>
              <a:rPr lang="fr-FR" sz="400" dirty="0" err="1"/>
              <a:t>Ecophyto</a:t>
            </a:r>
            <a:r>
              <a:rPr lang="fr-FR" sz="400" dirty="0"/>
              <a:t> piloté par les ministères en charge de l'agriculture, de l'écologie, de la santé et de la recherche, avec l'appui financier de l'Office français de la Biodiversité</a:t>
            </a:r>
            <a:endParaRPr lang="fr-FR" sz="100" dirty="0"/>
          </a:p>
        </p:txBody>
      </p:sp>
      <p:pic>
        <p:nvPicPr>
          <p:cNvPr id="41" name="Image 4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414" y="9530201"/>
            <a:ext cx="792138" cy="412902"/>
          </a:xfrm>
          <a:prstGeom prst="rect">
            <a:avLst/>
          </a:prstGeom>
        </p:spPr>
      </p:pic>
      <p:pic>
        <p:nvPicPr>
          <p:cNvPr id="45" name="Image 4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175" y="9582821"/>
            <a:ext cx="960411" cy="342176"/>
          </a:xfrm>
          <a:prstGeom prst="rect">
            <a:avLst/>
          </a:prstGeom>
        </p:spPr>
      </p:pic>
      <p:pic>
        <p:nvPicPr>
          <p:cNvPr id="47" name="Image 4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694" y="9592721"/>
            <a:ext cx="648072" cy="31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45426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867</TotalTime>
  <Words>142</Words>
  <Application>Microsoft Office PowerPoint</Application>
  <PresentationFormat>Personnalisé</PresentationFormat>
  <Paragraphs>24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4" baseType="lpstr">
      <vt:lpstr>Arial</vt:lpstr>
      <vt:lpstr>Calibri</vt:lpstr>
      <vt:lpstr>Thème Office</vt:lpstr>
      <vt:lpstr>Présentation PowerPoint</vt:lpstr>
    </vt:vector>
  </TitlesOfParts>
  <Company>CAPDL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LAURENT Myriam</dc:creator>
  <cp:lastModifiedBy>Paul GATINEAU</cp:lastModifiedBy>
  <cp:revision>88</cp:revision>
  <cp:lastPrinted>2017-10-11T14:46:37Z</cp:lastPrinted>
  <dcterms:created xsi:type="dcterms:W3CDTF">2017-05-19T15:31:29Z</dcterms:created>
  <dcterms:modified xsi:type="dcterms:W3CDTF">2023-01-26T14:36:27Z</dcterms:modified>
</cp:coreProperties>
</file>